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swald" panose="020B0604020202020204" charset="0"/>
      <p:regular r:id="rId17"/>
      <p:bold r:id="rId18"/>
    </p:embeddedFont>
    <p:embeddedFont>
      <p:font typeface="Overpass" panose="020B060402020202020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nTPDEpStawr+OMLAjGM+IkLc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736BA-4CF9-4974-AFFE-83CB65E506FF}">
  <a:tblStyle styleId="{023736BA-4CF9-4974-AFFE-83CB65E506F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water-drops-rain-blue-clean-clear-15573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news/datablog/2013/jan/10/how-much-water-food-production-wast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consciouschallenge.org/ecologicalfootprintbibleoverview/water-clothin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indian-teenager-water-adolescent-4724779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image_maps/120-smart-water-integrated-inquiry-cycl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Water droplet image: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Pixabay</a:t>
            </a:r>
            <a:r>
              <a:rPr lang="en" u="sng" dirty="0">
                <a:solidFill>
                  <a:schemeClr val="hlink"/>
                </a:solidFill>
              </a:rPr>
              <a:t>, </a:t>
            </a:r>
            <a:r>
              <a:rPr lang="en-NZ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https://pixabay.com/vectors/water-drops-rain-blue-clean-clear-155735/</a:t>
            </a:r>
            <a:r>
              <a:rPr lang="en-NZ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be7876e6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fbe7876e6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 an extension to this summary, consider water use linked to the products we consume.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Guardian: </a:t>
            </a:r>
            <a:r>
              <a:rPr lang="en" u="sng">
                <a:solidFill>
                  <a:schemeClr val="hlink"/>
                </a:solidFill>
                <a:hlinkClick r:id="rId3"/>
              </a:rPr>
              <a:t>Typical volume of water required to produce common foodstuffs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Conscious </a:t>
            </a:r>
            <a:r>
              <a:rPr lang="en" u="sng">
                <a:solidFill>
                  <a:schemeClr val="hlink"/>
                </a:solidFill>
                <a:hlinkClick r:id="rId4"/>
              </a:rPr>
              <a:t>Challenge: water and clothing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It takes up to 3-7 litres of water and one litre of oil to produce one litre of bottled water.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be7876e6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fbe7876e6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be7876e6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fbe7876e6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be7876e6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fbe7876e6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be7876e6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fbe7876e6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Image: Smart Water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Image free Pixabay (no credit required)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https://pixabay.com/illustrations/indian-teenager-water-adolescent-4724779/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be7876e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fbe7876e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The</a:t>
            </a:r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interactive </a:t>
            </a:r>
            <a:r>
              <a:rPr lang="en" u="sng" dirty="0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Smart Water – integrated inquiry cycle</a:t>
            </a:r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groups Smart Water and Science Learning Hub resources within the stages of an inquiry cycle. 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be7876e6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fbe7876e6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be7876e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fbe7876e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be7876e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fbe7876e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be7876e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fbe7876e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 idx="2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3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title" idx="4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5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title" idx="6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7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1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24" name="Google Shape;24;p1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" name="Google Shape;59;p17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7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62" name="Google Shape;62;p1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7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8" name="Google Shape;98;p17"/>
          <p:cNvSpPr/>
          <p:nvPr/>
        </p:nvSpPr>
        <p:spPr>
          <a:xfrm rot="3176794">
            <a:off x="7710596" y="4065984"/>
            <a:ext cx="2264986" cy="2165743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02" name="Google Shape;102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water.org.nz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sciencelearn.org.nz/resources/3088-smart-water-a-context-for-learning" TargetMode="External"/><Relationship Id="rId4" Type="http://schemas.openxmlformats.org/officeDocument/2006/relationships/hyperlink" Target="https://www.sciencelearn.org.n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sciencelearn.org.nz/image_maps/120-smart-water-integrated-inquiry-cyc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4">
            <a:alphaModFix amt="74000"/>
          </a:blip>
          <a:srcRect/>
          <a:stretch/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 amt="47000"/>
          </a:blip>
          <a:srcRect/>
          <a:stretch/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 txBox="1">
            <a:spLocks noGrp="1"/>
          </p:cNvSpPr>
          <p:nvPr>
            <p:ph type="ctrTitle"/>
          </p:nvPr>
        </p:nvSpPr>
        <p:spPr>
          <a:xfrm>
            <a:off x="1426500" y="1223250"/>
            <a:ext cx="6291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555"/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Smart Water </a:t>
            </a:r>
            <a:endParaRPr sz="5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367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Inquiry plan and student reflection </a:t>
            </a:r>
            <a:r>
              <a:rPr lang="en" sz="4800">
                <a:solidFill>
                  <a:schemeClr val="accent1"/>
                </a:solidFill>
              </a:rPr>
              <a:t> 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775" y="713100"/>
            <a:ext cx="1389426" cy="11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6350" y="670225"/>
            <a:ext cx="1102300" cy="9743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be7876e68_0_26"/>
          <p:cNvSpPr txBox="1"/>
          <p:nvPr/>
        </p:nvSpPr>
        <p:spPr>
          <a:xfrm>
            <a:off x="351875" y="18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Stage Three: Reflect on water use 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5" name="Google Shape;315;gfbe7876e68_0_26"/>
          <p:cNvGraphicFramePr/>
          <p:nvPr/>
        </p:nvGraphicFramePr>
        <p:xfrm>
          <a:off x="1056975" y="1016500"/>
          <a:ext cx="5469200" cy="3605560"/>
        </p:xfrm>
        <a:graphic>
          <a:graphicData uri="http://schemas.openxmlformats.org/drawingml/2006/table">
            <a:tbl>
              <a:tblPr>
                <a:noFill/>
                <a:tableStyleId>{023736BA-4CF9-4974-AFFE-83CB65E506FF}</a:tableStyleId>
              </a:tblPr>
              <a:tblGrid>
                <a:gridCol w="17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4285F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Water use summary </a:t>
                      </a:r>
                      <a:endParaRPr sz="1400" b="1" u="none" strike="noStrike" cap="none">
                        <a:solidFill>
                          <a:srgbClr val="4285F4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Average water use (L</a:t>
                      </a:r>
                      <a:r>
                        <a:rPr lang="en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–</a:t>
                      </a: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litres)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Water use at home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Water use at school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water use per day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 comments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6" name="Google Shape;316;gfbe7876e68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9875" y="378745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fbe7876e68_0_42"/>
          <p:cNvSpPr txBox="1"/>
          <p:nvPr/>
        </p:nvSpPr>
        <p:spPr>
          <a:xfrm>
            <a:off x="407200" y="198250"/>
            <a:ext cx="536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i="0" u="none" strike="noStrike" cap="none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Stage Four: Find your flow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fbe7876e68_0_42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fbe7876e68_0_42"/>
          <p:cNvSpPr txBox="1"/>
          <p:nvPr/>
        </p:nvSpPr>
        <p:spPr>
          <a:xfrm>
            <a:off x="359925" y="675363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Summarising information: sum up your main findings in two paragraphs 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gfbe7876e68_0_42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be7876e68_0_54"/>
          <p:cNvSpPr txBox="1"/>
          <p:nvPr/>
        </p:nvSpPr>
        <p:spPr>
          <a:xfrm>
            <a:off x="311700" y="100175"/>
            <a:ext cx="536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i="0" u="none" strike="noStrike" cap="none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Stage Four: Find your flow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fbe7876e68_0_54"/>
          <p:cNvSpPr txBox="1"/>
          <p:nvPr/>
        </p:nvSpPr>
        <p:spPr>
          <a:xfrm>
            <a:off x="311700" y="445025"/>
            <a:ext cx="404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Were there any issues of concern that came up during your inquiry?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fbe7876e68_0_54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fbe7876e68_0_54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fbe7876e68_0_54"/>
          <p:cNvSpPr txBox="1"/>
          <p:nvPr/>
        </p:nvSpPr>
        <p:spPr>
          <a:xfrm>
            <a:off x="4865725" y="531275"/>
            <a:ext cx="36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could be done to help?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be7876e68_0_45"/>
          <p:cNvSpPr txBox="1"/>
          <p:nvPr/>
        </p:nvSpPr>
        <p:spPr>
          <a:xfrm>
            <a:off x="311700" y="632000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can we be smarter with our water use?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gfbe7876e68_0_45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be7876e68_0_45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fbe7876e68_0_45"/>
          <p:cNvSpPr txBox="1"/>
          <p:nvPr/>
        </p:nvSpPr>
        <p:spPr>
          <a:xfrm>
            <a:off x="311700" y="200900"/>
            <a:ext cx="47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Stage Five: Smart </a:t>
            </a:r>
            <a:r>
              <a:rPr lang="en" sz="16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en" sz="1600" b="1" i="0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ater </a:t>
            </a:r>
            <a:r>
              <a:rPr lang="en" sz="16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" sz="1600" b="1" i="0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se</a:t>
            </a:r>
            <a:endParaRPr sz="14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be7876e68_0_58"/>
          <p:cNvSpPr txBox="1"/>
          <p:nvPr/>
        </p:nvSpPr>
        <p:spPr>
          <a:xfrm>
            <a:off x="311700" y="200900"/>
            <a:ext cx="47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Stage Five: Smart </a:t>
            </a:r>
            <a:r>
              <a:rPr lang="en" sz="16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en" sz="1600" b="1" i="0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ater </a:t>
            </a:r>
            <a:r>
              <a:rPr lang="en" sz="16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" sz="1600" b="1" i="0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se</a:t>
            </a:r>
            <a:endParaRPr sz="14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fbe7876e68_0_58"/>
          <p:cNvSpPr txBox="1"/>
          <p:nvPr/>
        </p:nvSpPr>
        <p:spPr>
          <a:xfrm>
            <a:off x="311700" y="519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Next</a:t>
            </a:r>
            <a:r>
              <a:rPr lang="en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steps for learning 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gfbe7876e68_0_58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fbe7876e68_0_58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1224825" y="1269338"/>
            <a:ext cx="5969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6666"/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This slideshow is part of a larger inquiry unit about freshwater by </a:t>
            </a:r>
            <a:r>
              <a:rPr lang="en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Smart Water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and the </a:t>
            </a:r>
            <a:r>
              <a:rPr lang="en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Science Learning Hub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.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2"/>
          <p:cNvSpPr txBox="1">
            <a:spLocks noGrp="1"/>
          </p:cNvSpPr>
          <p:nvPr>
            <p:ph type="subTitle" idx="1"/>
          </p:nvPr>
        </p:nvSpPr>
        <p:spPr>
          <a:xfrm>
            <a:off x="4851625" y="2068500"/>
            <a:ext cx="38064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Smart Water – a context for learning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provides pedagogical information and links to all of the Smart Water resources on the Science Learning Hub.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2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1746"/>
              <a:buNone/>
            </a:pPr>
            <a:r>
              <a:rPr lang="en" b="1">
                <a:latin typeface="Verdana"/>
                <a:ea typeface="Verdana"/>
                <a:cs typeface="Verdana"/>
                <a:sym typeface="Verdana"/>
              </a:rPr>
              <a:t>About this inquiry plan and reflection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5" name="Google Shape;1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2675" y="372595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96" name="Google Shape;19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9225" y="2115575"/>
            <a:ext cx="3156401" cy="22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9"/>
              <a:buNone/>
            </a:pP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Slideshow learning intentions</a:t>
            </a:r>
            <a:endParaRPr sz="1800"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3">
            <a:alphaModFix amt="52000"/>
          </a:blip>
          <a:srcRect/>
          <a:stretch/>
        </p:blipFill>
        <p:spPr>
          <a:xfrm rot="-1128988" flipH="1">
            <a:off x="1108668" y="1243140"/>
            <a:ext cx="1298899" cy="9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4">
            <a:alphaModFix amt="52000"/>
          </a:blip>
          <a:srcRect/>
          <a:stretch/>
        </p:blipFill>
        <p:spPr>
          <a:xfrm rot="-1128988" flipH="1">
            <a:off x="1108668" y="2753430"/>
            <a:ext cx="1298899" cy="9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5">
            <a:alphaModFix amt="52000"/>
          </a:blip>
          <a:srcRect/>
          <a:stretch/>
        </p:blipFill>
        <p:spPr>
          <a:xfrm rot="-1128988" flipH="1">
            <a:off x="6760893" y="1243140"/>
            <a:ext cx="1298899" cy="9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6">
            <a:alphaModFix amt="52000"/>
          </a:blip>
          <a:srcRect/>
          <a:stretch/>
        </p:blipFill>
        <p:spPr>
          <a:xfrm rot="-1128988" flipH="1">
            <a:off x="6760893" y="2753430"/>
            <a:ext cx="1298899" cy="91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1</a:t>
            </a:r>
            <a:endParaRPr/>
          </a:p>
        </p:txBody>
      </p:sp>
      <p:sp>
        <p:nvSpPr>
          <p:cNvPr id="207" name="Google Shape;207;p3"/>
          <p:cNvSpPr txBox="1">
            <a:spLocks noGrp="1"/>
          </p:cNvSpPr>
          <p:nvPr>
            <p:ph type="subTitle" idx="1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Plan a learning inquiry and reflect on our inquiry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 idx="2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3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subTitle" idx="3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Reflect on our water use</a:t>
            </a:r>
            <a:r>
              <a:rPr lang="en"/>
              <a:t> </a:t>
            </a:r>
            <a:endParaRPr/>
          </a:p>
        </p:txBody>
      </p:sp>
      <p:sp>
        <p:nvSpPr>
          <p:cNvPr id="210" name="Google Shape;210;p3"/>
          <p:cNvSpPr txBox="1">
            <a:spLocks noGrp="1"/>
          </p:cNvSpPr>
          <p:nvPr>
            <p:ph type="title" idx="4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 2</a:t>
            </a:r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subTitle" idx="5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Summarise the main points of our findings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6"/>
          </p:nvPr>
        </p:nvSpPr>
        <p:spPr>
          <a:xfrm>
            <a:off x="5826914" y="29154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13" name="Google Shape;213;p3"/>
          <p:cNvSpPr txBox="1">
            <a:spLocks noGrp="1"/>
          </p:cNvSpPr>
          <p:nvPr>
            <p:ph type="subTitle" idx="7"/>
          </p:nvPr>
        </p:nvSpPr>
        <p:spPr>
          <a:xfrm>
            <a:off x="5409925" y="3355325"/>
            <a:ext cx="25440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Verdana"/>
                <a:ea typeface="Verdana"/>
                <a:cs typeface="Verdana"/>
                <a:sym typeface="Verdana"/>
              </a:rPr>
              <a:t>Describe next steps for learning and ideas for smart water use 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4" name="Google Shape;214;p3"/>
          <p:cNvGrpSpPr/>
          <p:nvPr/>
        </p:nvGrpSpPr>
        <p:grpSpPr>
          <a:xfrm rot="5400065">
            <a:off x="4113887" y="-3396789"/>
            <a:ext cx="1344377" cy="1995312"/>
            <a:chOff x="272875" y="1527563"/>
            <a:chExt cx="255950" cy="455000"/>
          </a:xfrm>
        </p:grpSpPr>
        <p:sp>
          <p:nvSpPr>
            <p:cNvPr id="215" name="Google Shape;215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132" y="1483025"/>
            <a:ext cx="2066726" cy="29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"/>
          <p:cNvSpPr txBox="1">
            <a:spLocks noGrp="1"/>
          </p:cNvSpPr>
          <p:nvPr>
            <p:ph type="subTitle" idx="1"/>
          </p:nvPr>
        </p:nvSpPr>
        <p:spPr>
          <a:xfrm>
            <a:off x="1573900" y="950825"/>
            <a:ext cx="57552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00" b="1">
                <a:latin typeface="Verdana"/>
                <a:ea typeface="Verdana"/>
                <a:cs typeface="Verdana"/>
                <a:sym typeface="Verdana"/>
              </a:rPr>
              <a:t>We are learning to: 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000" y="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be7876e68_0_0"/>
          <p:cNvSpPr txBox="1"/>
          <p:nvPr/>
        </p:nvSpPr>
        <p:spPr>
          <a:xfrm>
            <a:off x="1792900" y="240975"/>
            <a:ext cx="442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Smart Water inquiry cycle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fbe7876e6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00" y="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59" name="Google Shape;259;gfbe7876e68_0_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2900" y="970335"/>
            <a:ext cx="5881636" cy="40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/>
        </p:nvSpPr>
        <p:spPr>
          <a:xfrm>
            <a:off x="472575" y="285125"/>
            <a:ext cx="4010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Stage One: Connect with water </a:t>
            </a:r>
            <a:endParaRPr sz="16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65" name="Google Shape;265;p5"/>
          <p:cNvGraphicFramePr/>
          <p:nvPr/>
        </p:nvGraphicFramePr>
        <p:xfrm>
          <a:off x="472575" y="840038"/>
          <a:ext cx="7849800" cy="3577090"/>
        </p:xfrm>
        <a:graphic>
          <a:graphicData uri="http://schemas.openxmlformats.org/drawingml/2006/table">
            <a:tbl>
              <a:tblPr>
                <a:noFill/>
                <a:tableStyleId>{023736BA-4CF9-4974-AFFE-83CB65E506FF}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Record your ideas and knowledge about water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do you already know about water? 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Where can you find healthy freshwater in your community?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43434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Why is clean, healthy freshwater important?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" name="Google Shape;2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8850" y="3787450"/>
            <a:ext cx="1534118" cy="13560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be7876e68_0_8"/>
          <p:cNvSpPr txBox="1"/>
          <p:nvPr/>
        </p:nvSpPr>
        <p:spPr>
          <a:xfrm>
            <a:off x="311700" y="445025"/>
            <a:ext cx="85206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4285F4"/>
                </a:solidFill>
                <a:latin typeface="Verdana"/>
                <a:ea typeface="Verdana"/>
                <a:cs typeface="Verdana"/>
                <a:sym typeface="Verdana"/>
              </a:rPr>
              <a:t>Stage One: Connect with water </a:t>
            </a: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do you want to know about freshwater?</a:t>
            </a:r>
            <a:r>
              <a:rPr lang="en" sz="155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55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fbe7876e68_0_8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fbe7876e68_0_8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be7876e68_0_1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1"/>
              <a:buFont typeface="Arial"/>
              <a:buNone/>
            </a:pPr>
            <a:r>
              <a:rPr lang="en" sz="1621" b="1" i="0" u="none" strike="noStrike" cap="non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Stage Two: Engage and understand</a:t>
            </a:r>
            <a:endParaRPr sz="2822" b="0" i="0" u="none" strike="noStrike" cap="none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gfbe7876e68_0_11"/>
          <p:cNvGraphicFramePr/>
          <p:nvPr/>
        </p:nvGraphicFramePr>
        <p:xfrm>
          <a:off x="470300" y="1017725"/>
          <a:ext cx="8236875" cy="3746240"/>
        </p:xfrm>
        <a:graphic>
          <a:graphicData uri="http://schemas.openxmlformats.org/drawingml/2006/table">
            <a:tbl>
              <a:tblPr>
                <a:noFill/>
                <a:tableStyleId>{023736BA-4CF9-4974-AFFE-83CB65E506FF}</a:tableStyleId>
              </a:tblPr>
              <a:tblGrid>
                <a:gridCol w="274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6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It’s time to dive deeper into learning about freshwater!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else would you like to know about freshwater sources and drinking water?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How can you find out the answers to your questions? Who could help you?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be7876e68_0_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Stage Two: Engage and understand</a:t>
            </a:r>
            <a:endParaRPr sz="2800" b="0" i="0" u="none" strike="noStrike" cap="none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5" name="Google Shape;285;gfbe7876e68_0_5"/>
          <p:cNvGraphicFramePr/>
          <p:nvPr/>
        </p:nvGraphicFramePr>
        <p:xfrm>
          <a:off x="470300" y="1017725"/>
          <a:ext cx="8236875" cy="3746240"/>
        </p:xfrm>
        <a:graphic>
          <a:graphicData uri="http://schemas.openxmlformats.org/drawingml/2006/table">
            <a:tbl>
              <a:tblPr>
                <a:noFill/>
                <a:tableStyleId>{023736BA-4CF9-4974-AFFE-83CB65E506FF}</a:tableStyleId>
              </a:tblPr>
              <a:tblGrid>
                <a:gridCol w="274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6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Let’s keep being curious about freshwater!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else would you like to know about te mana o te wai and Waikato’s freshwater features?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How can you find out the answers to your questions? </a:t>
                      </a:r>
                      <a:endParaRPr sz="14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be7876e68_0_79"/>
          <p:cNvSpPr txBox="1"/>
          <p:nvPr/>
        </p:nvSpPr>
        <p:spPr>
          <a:xfrm>
            <a:off x="1267850" y="1002650"/>
            <a:ext cx="70527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Use this page to record your findings about water in your local area. </a:t>
            </a:r>
            <a:endParaRPr sz="14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gfbe7876e68_0_79"/>
          <p:cNvSpPr txBox="1"/>
          <p:nvPr/>
        </p:nvSpPr>
        <p:spPr>
          <a:xfrm>
            <a:off x="3173724" y="802275"/>
            <a:ext cx="18279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Findings </a:t>
            </a:r>
            <a:endParaRPr sz="2800" b="0" i="0" u="none" strike="noStrike" cap="non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92" name="Google Shape;292;gfbe7876e68_0_79"/>
          <p:cNvGrpSpPr/>
          <p:nvPr/>
        </p:nvGrpSpPr>
        <p:grpSpPr>
          <a:xfrm>
            <a:off x="232684" y="1842130"/>
            <a:ext cx="1827900" cy="2399700"/>
            <a:chOff x="2744034" y="1146343"/>
            <a:chExt cx="1827900" cy="2399700"/>
          </a:xfrm>
        </p:grpSpPr>
        <p:sp>
          <p:nvSpPr>
            <p:cNvPr id="293" name="Google Shape;293;gfbe7876e68_0_79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fbe7876e68_0_79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fbe7876e68_0_7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gfbe7876e68_0_79"/>
          <p:cNvGrpSpPr/>
          <p:nvPr/>
        </p:nvGrpSpPr>
        <p:grpSpPr>
          <a:xfrm>
            <a:off x="2319300" y="1873198"/>
            <a:ext cx="1827900" cy="2337548"/>
            <a:chOff x="2744034" y="1146343"/>
            <a:chExt cx="1827900" cy="2399700"/>
          </a:xfrm>
        </p:grpSpPr>
        <p:sp>
          <p:nvSpPr>
            <p:cNvPr id="297" name="Google Shape;297;gfbe7876e68_0_79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fbe7876e68_0_79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fbe7876e68_0_7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fbe7876e68_0_79"/>
          <p:cNvGrpSpPr/>
          <p:nvPr/>
        </p:nvGrpSpPr>
        <p:grpSpPr>
          <a:xfrm>
            <a:off x="6440759" y="1811043"/>
            <a:ext cx="1827900" cy="2399700"/>
            <a:chOff x="2744034" y="1146343"/>
            <a:chExt cx="1827900" cy="2399700"/>
          </a:xfrm>
        </p:grpSpPr>
        <p:sp>
          <p:nvSpPr>
            <p:cNvPr id="301" name="Google Shape;301;gfbe7876e68_0_79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fbe7876e68_0_79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fbe7876e68_0_79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gfbe7876e68_0_79"/>
          <p:cNvGrpSpPr/>
          <p:nvPr/>
        </p:nvGrpSpPr>
        <p:grpSpPr>
          <a:xfrm>
            <a:off x="4380034" y="2277169"/>
            <a:ext cx="1827900" cy="2399700"/>
            <a:chOff x="4572084" y="1597469"/>
            <a:chExt cx="1827900" cy="2399700"/>
          </a:xfrm>
        </p:grpSpPr>
        <p:sp>
          <p:nvSpPr>
            <p:cNvPr id="305" name="Google Shape;305;gfbe7876e68_0_79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fbe7876e68_0_79"/>
            <p:cNvSpPr/>
            <p:nvPr/>
          </p:nvSpPr>
          <p:spPr>
            <a:xfrm rot="10800000" flipH="1">
              <a:off x="466201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fbe7876e68_0_79"/>
            <p:cNvSpPr txBox="1"/>
            <p:nvPr/>
          </p:nvSpPr>
          <p:spPr>
            <a:xfrm>
              <a:off x="4794425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gfbe7876e68_0_7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Stage Two: Engage and understand</a:t>
            </a:r>
            <a:endParaRPr sz="1600" b="0" i="0" u="none" strike="noStrike" cap="none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fbe7876e68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225" y="4241825"/>
            <a:ext cx="1031763" cy="9120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AE3CAA22534E9FEDBF8EF5FFD998" ma:contentTypeVersion="16" ma:contentTypeDescription="Create a new document." ma:contentTypeScope="" ma:versionID="88767f275219c2d53625244611da13ff">
  <xsd:schema xmlns:xsd="http://www.w3.org/2001/XMLSchema" xmlns:xs="http://www.w3.org/2001/XMLSchema" xmlns:p="http://schemas.microsoft.com/office/2006/metadata/properties" xmlns:ns2="07264da4-8b05-4358-92bc-f125d8a8668c" xmlns:ns3="d4cfbcda-02f9-40c6-9cb2-5597df34ea8b" targetNamespace="http://schemas.microsoft.com/office/2006/metadata/properties" ma:root="true" ma:fieldsID="ef273cf5b425a44bc6bb79d4ca5b4049" ns2:_="" ns3:_="">
    <xsd:import namespace="07264da4-8b05-4358-92bc-f125d8a8668c"/>
    <xsd:import namespace="d4cfbcda-02f9-40c6-9cb2-5597df34e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4da4-8b05-4358-92bc-f125d8a8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36c679-24d6-4e7f-b212-3ec3689d2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fbcda-02f9-40c6-9cb2-5597df34ea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839175-4281-46ee-a3af-bc5e412868c8}" ma:internalName="TaxCatchAll" ma:showField="CatchAllData" ma:web="d4cfbcda-02f9-40c6-9cb2-5597df34e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264da4-8b05-4358-92bc-f125d8a8668c">
      <Terms xmlns="http://schemas.microsoft.com/office/infopath/2007/PartnerControls"/>
    </lcf76f155ced4ddcb4097134ff3c332f>
    <TaxCatchAll xmlns="d4cfbcda-02f9-40c6-9cb2-5597df34ea8b" xsi:nil="true"/>
  </documentManagement>
</p:properties>
</file>

<file path=customXml/itemProps1.xml><?xml version="1.0" encoding="utf-8"?>
<ds:datastoreItem xmlns:ds="http://schemas.openxmlformats.org/officeDocument/2006/customXml" ds:itemID="{459CEDB3-FACA-4F51-A52C-5129F1E8869C}"/>
</file>

<file path=customXml/itemProps2.xml><?xml version="1.0" encoding="utf-8"?>
<ds:datastoreItem xmlns:ds="http://schemas.openxmlformats.org/officeDocument/2006/customXml" ds:itemID="{CB515182-A3A6-4695-B868-07540792023F}"/>
</file>

<file path=customXml/itemProps3.xml><?xml version="1.0" encoding="utf-8"?>
<ds:datastoreItem xmlns:ds="http://schemas.openxmlformats.org/officeDocument/2006/customXml" ds:itemID="{53A0DCFD-79E6-4CDB-BF3E-9EA2A35CC5B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On-screen Show (16:9)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Verdana</vt:lpstr>
      <vt:lpstr>Arial</vt:lpstr>
      <vt:lpstr>Overpass</vt:lpstr>
      <vt:lpstr>Oswald</vt:lpstr>
      <vt:lpstr>Simple Light</vt:lpstr>
      <vt:lpstr>Smart Water  Inquiry plan and student reflection  </vt:lpstr>
      <vt:lpstr>This slideshow is part of a larger inquiry unit about freshwater by Smart Water and the Science Learning Hub. </vt:lpstr>
      <vt:lpstr>Slideshow 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Water  Inquiry plan and student reflection  </dc:title>
  <dc:creator>Mary</dc:creator>
  <cp:lastModifiedBy>Angela Schipper</cp:lastModifiedBy>
  <cp:revision>2</cp:revision>
  <dcterms:modified xsi:type="dcterms:W3CDTF">2021-12-19T23:30:54Z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0x0101001AD4AE3CAA22534E9FEDBF8EF5FFD998</vt:lpwstr>
  </property>
</Properties>
</file>