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6" r:id="rId12"/>
    <p:sldId id="262" r:id="rId13"/>
    <p:sldId id="263" r:id="rId14"/>
    <p:sldId id="269" r:id="rId15"/>
    <p:sldId id="267" r:id="rId16"/>
    <p:sldId id="27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08AA6-234E-4B22-B812-9517C48C8009}" v="2" dt="2022-10-12T01:20:27.552"/>
    <p1510:client id="{808B1708-A5F4-4478-2B18-54F9DAE4F0B3}" v="98" dt="2022-10-12T01:29:32.871"/>
    <p1510:client id="{E6BD3343-9CF5-EE2E-971C-CF163BE7549C}" v="5" dt="2022-10-12T01:17:4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581" autoAdjust="0"/>
  </p:normalViewPr>
  <p:slideViewPr>
    <p:cSldViewPr snapToGrid="0">
      <p:cViewPr varScale="1">
        <p:scale>
          <a:sx n="97" d="100"/>
          <a:sy n="97" d="100"/>
        </p:scale>
        <p:origin x="93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C8A22-FBD8-4F0F-9594-C7A1527708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B9A729-5AAF-4705-8342-8C35E8529E16}">
      <dgm:prSet/>
      <dgm:spPr/>
      <dgm:t>
        <a:bodyPr/>
        <a:lstStyle/>
        <a:p>
          <a:r>
            <a:rPr lang="en-NZ"/>
            <a:t>How Do we get? </a:t>
          </a:r>
          <a:endParaRPr lang="en-US"/>
        </a:p>
      </dgm:t>
    </dgm:pt>
    <dgm:pt modelId="{373AAC5E-DC19-452A-B7F8-0058FB340798}" type="parTrans" cxnId="{812483B9-E6BB-4CA2-950E-8E78DFEB1EFD}">
      <dgm:prSet/>
      <dgm:spPr/>
      <dgm:t>
        <a:bodyPr/>
        <a:lstStyle/>
        <a:p>
          <a:endParaRPr lang="en-US"/>
        </a:p>
      </dgm:t>
    </dgm:pt>
    <dgm:pt modelId="{8D1650E6-E589-4472-99A6-1FBA3E2CB3B7}" type="sibTrans" cxnId="{812483B9-E6BB-4CA2-950E-8E78DFEB1EFD}">
      <dgm:prSet/>
      <dgm:spPr/>
      <dgm:t>
        <a:bodyPr/>
        <a:lstStyle/>
        <a:p>
          <a:endParaRPr lang="en-US"/>
        </a:p>
      </dgm:t>
    </dgm:pt>
    <dgm:pt modelId="{4520812C-BFAC-4E7A-B7C8-33BB8C41D78B}">
      <dgm:prSet/>
      <dgm:spPr/>
      <dgm:t>
        <a:bodyPr/>
        <a:lstStyle/>
        <a:p>
          <a:r>
            <a:rPr lang="en-NZ"/>
            <a:t>Where does it come from?</a:t>
          </a:r>
          <a:endParaRPr lang="en-US"/>
        </a:p>
      </dgm:t>
    </dgm:pt>
    <dgm:pt modelId="{CBA203A7-C1B7-4CAF-AEAE-C9122F854BFA}" type="parTrans" cxnId="{5A93D27E-DE3D-45B0-8C7E-39E1DA2A13EC}">
      <dgm:prSet/>
      <dgm:spPr/>
      <dgm:t>
        <a:bodyPr/>
        <a:lstStyle/>
        <a:p>
          <a:endParaRPr lang="en-US"/>
        </a:p>
      </dgm:t>
    </dgm:pt>
    <dgm:pt modelId="{C431F427-EEAD-464B-8C5C-A59AA619369E}" type="sibTrans" cxnId="{5A93D27E-DE3D-45B0-8C7E-39E1DA2A13EC}">
      <dgm:prSet/>
      <dgm:spPr/>
      <dgm:t>
        <a:bodyPr/>
        <a:lstStyle/>
        <a:p>
          <a:endParaRPr lang="en-US"/>
        </a:p>
      </dgm:t>
    </dgm:pt>
    <dgm:pt modelId="{BA9E4685-C2A3-4CB7-AF3D-BB498E9523BF}">
      <dgm:prSet/>
      <dgm:spPr/>
      <dgm:t>
        <a:bodyPr/>
        <a:lstStyle/>
        <a:p>
          <a:r>
            <a:rPr lang="en-NZ"/>
            <a:t>How do we treat it?</a:t>
          </a:r>
          <a:endParaRPr lang="en-US"/>
        </a:p>
      </dgm:t>
    </dgm:pt>
    <dgm:pt modelId="{E9771CE8-875D-41C8-9EC4-022D1B4C5450}" type="parTrans" cxnId="{31315248-6392-4EB8-A52A-A4CCD728B3B7}">
      <dgm:prSet/>
      <dgm:spPr/>
      <dgm:t>
        <a:bodyPr/>
        <a:lstStyle/>
        <a:p>
          <a:endParaRPr lang="en-US"/>
        </a:p>
      </dgm:t>
    </dgm:pt>
    <dgm:pt modelId="{87500D71-647A-4FB3-8BBA-472733B3405F}" type="sibTrans" cxnId="{31315248-6392-4EB8-A52A-A4CCD728B3B7}">
      <dgm:prSet/>
      <dgm:spPr/>
      <dgm:t>
        <a:bodyPr/>
        <a:lstStyle/>
        <a:p>
          <a:endParaRPr lang="en-US"/>
        </a:p>
      </dgm:t>
    </dgm:pt>
    <dgm:pt modelId="{DC02083C-B53E-4E5E-B0F3-98263703630C}">
      <dgm:prSet/>
      <dgm:spPr/>
      <dgm:t>
        <a:bodyPr/>
        <a:lstStyle/>
        <a:p>
          <a:r>
            <a:rPr lang="en-NZ"/>
            <a:t>Water Savings tips.</a:t>
          </a:r>
          <a:endParaRPr lang="en-US"/>
        </a:p>
      </dgm:t>
    </dgm:pt>
    <dgm:pt modelId="{9D2815FD-2B0A-4D50-AC51-34CEABD3CA68}" type="parTrans" cxnId="{7A835826-CD1C-4FFA-8C5B-247E61B56C58}">
      <dgm:prSet/>
      <dgm:spPr/>
      <dgm:t>
        <a:bodyPr/>
        <a:lstStyle/>
        <a:p>
          <a:endParaRPr lang="en-US"/>
        </a:p>
      </dgm:t>
    </dgm:pt>
    <dgm:pt modelId="{8753208C-D657-4851-9B3A-23EEDBD071FA}" type="sibTrans" cxnId="{7A835826-CD1C-4FFA-8C5B-247E61B56C58}">
      <dgm:prSet/>
      <dgm:spPr/>
      <dgm:t>
        <a:bodyPr/>
        <a:lstStyle/>
        <a:p>
          <a:endParaRPr lang="en-US"/>
        </a:p>
      </dgm:t>
    </dgm:pt>
    <dgm:pt modelId="{138BA104-2C8D-41E9-AE78-FADB99EDB89C}">
      <dgm:prSet/>
      <dgm:spPr/>
      <dgm:t>
        <a:bodyPr/>
        <a:lstStyle/>
        <a:p>
          <a:r>
            <a:rPr lang="en-NZ" dirty="0"/>
            <a:t>School Visits.</a:t>
          </a:r>
          <a:endParaRPr lang="en-US" dirty="0"/>
        </a:p>
      </dgm:t>
    </dgm:pt>
    <dgm:pt modelId="{1E4756ED-1ABE-48AF-8731-B295179338FD}" type="parTrans" cxnId="{5955ACBD-A6AC-4C9A-AC28-17F71E5577A9}">
      <dgm:prSet/>
      <dgm:spPr/>
      <dgm:t>
        <a:bodyPr/>
        <a:lstStyle/>
        <a:p>
          <a:endParaRPr lang="en-US"/>
        </a:p>
      </dgm:t>
    </dgm:pt>
    <dgm:pt modelId="{FDABDE79-7066-44A1-968F-728DC3364A4E}" type="sibTrans" cxnId="{5955ACBD-A6AC-4C9A-AC28-17F71E5577A9}">
      <dgm:prSet/>
      <dgm:spPr/>
      <dgm:t>
        <a:bodyPr/>
        <a:lstStyle/>
        <a:p>
          <a:endParaRPr lang="en-US"/>
        </a:p>
      </dgm:t>
    </dgm:pt>
    <dgm:pt modelId="{0D3A257F-6660-41EE-BDB5-4E25387702B0}">
      <dgm:prSet/>
      <dgm:spPr/>
      <dgm:t>
        <a:bodyPr/>
        <a:lstStyle/>
        <a:p>
          <a:r>
            <a:rPr lang="en-NZ"/>
            <a:t>Educational resource – new one coming soon!</a:t>
          </a:r>
          <a:endParaRPr lang="en-US"/>
        </a:p>
      </dgm:t>
    </dgm:pt>
    <dgm:pt modelId="{41464D52-0473-4BC7-9CD4-A3571B8603AC}" type="parTrans" cxnId="{1EF90B1F-BFA6-4027-AC70-4D8F9B3BA915}">
      <dgm:prSet/>
      <dgm:spPr/>
      <dgm:t>
        <a:bodyPr/>
        <a:lstStyle/>
        <a:p>
          <a:endParaRPr lang="en-US"/>
        </a:p>
      </dgm:t>
    </dgm:pt>
    <dgm:pt modelId="{22683B49-EDA4-441D-A7AE-7D7F5453358E}" type="sibTrans" cxnId="{1EF90B1F-BFA6-4027-AC70-4D8F9B3BA915}">
      <dgm:prSet/>
      <dgm:spPr/>
      <dgm:t>
        <a:bodyPr/>
        <a:lstStyle/>
        <a:p>
          <a:endParaRPr lang="en-US"/>
        </a:p>
      </dgm:t>
    </dgm:pt>
    <dgm:pt modelId="{0611F04C-01ED-4863-9D59-7CF9C5C7DA5F}">
      <dgm:prSet/>
      <dgm:spPr/>
      <dgm:t>
        <a:bodyPr/>
        <a:lstStyle/>
        <a:p>
          <a:r>
            <a:rPr lang="en-NZ"/>
            <a:t>Early childhood water play.</a:t>
          </a:r>
          <a:endParaRPr lang="en-US"/>
        </a:p>
      </dgm:t>
    </dgm:pt>
    <dgm:pt modelId="{9A86D433-7996-41FF-88F8-4C72584071C2}" type="parTrans" cxnId="{98035A6B-5C9E-42F1-A53D-3356E4BF9DD1}">
      <dgm:prSet/>
      <dgm:spPr/>
      <dgm:t>
        <a:bodyPr/>
        <a:lstStyle/>
        <a:p>
          <a:endParaRPr lang="en-US"/>
        </a:p>
      </dgm:t>
    </dgm:pt>
    <dgm:pt modelId="{4B17AA85-2745-430A-B319-8EFF318553DF}" type="sibTrans" cxnId="{98035A6B-5C9E-42F1-A53D-3356E4BF9DD1}">
      <dgm:prSet/>
      <dgm:spPr/>
      <dgm:t>
        <a:bodyPr/>
        <a:lstStyle/>
        <a:p>
          <a:endParaRPr lang="en-US"/>
        </a:p>
      </dgm:t>
    </dgm:pt>
    <dgm:pt modelId="{F05C4D1F-F575-472C-82C7-289F8C0F6F9D}">
      <dgm:prSet/>
      <dgm:spPr/>
      <dgm:t>
        <a:bodyPr/>
        <a:lstStyle/>
        <a:p>
          <a:r>
            <a:rPr lang="en-NZ"/>
            <a:t>How to guides.</a:t>
          </a:r>
          <a:endParaRPr lang="en-US"/>
        </a:p>
      </dgm:t>
    </dgm:pt>
    <dgm:pt modelId="{8D14711E-A5F3-4B06-9B62-428D73BD741B}" type="parTrans" cxnId="{B301484E-1F11-4A81-B7AF-6A657BBB47EA}">
      <dgm:prSet/>
      <dgm:spPr/>
      <dgm:t>
        <a:bodyPr/>
        <a:lstStyle/>
        <a:p>
          <a:endParaRPr lang="en-US"/>
        </a:p>
      </dgm:t>
    </dgm:pt>
    <dgm:pt modelId="{0FCB3B99-64A5-4CFD-8AF9-08A1F6B3CD4F}" type="sibTrans" cxnId="{B301484E-1F11-4A81-B7AF-6A657BBB47EA}">
      <dgm:prSet/>
      <dgm:spPr/>
      <dgm:t>
        <a:bodyPr/>
        <a:lstStyle/>
        <a:p>
          <a:endParaRPr lang="en-US"/>
        </a:p>
      </dgm:t>
    </dgm:pt>
    <dgm:pt modelId="{353E5445-AFAD-457B-98BD-04F289956AA6}">
      <dgm:prSet/>
      <dgm:spPr/>
      <dgm:t>
        <a:bodyPr/>
        <a:lstStyle/>
        <a:p>
          <a:r>
            <a:rPr lang="en-NZ"/>
            <a:t>Water use quizzes.</a:t>
          </a:r>
          <a:endParaRPr lang="en-US"/>
        </a:p>
      </dgm:t>
    </dgm:pt>
    <dgm:pt modelId="{4D058C43-1FC1-4FD7-A405-0227FF511DD0}" type="parTrans" cxnId="{23C0360B-63F8-4C43-8449-CB93138C42A8}">
      <dgm:prSet/>
      <dgm:spPr/>
      <dgm:t>
        <a:bodyPr/>
        <a:lstStyle/>
        <a:p>
          <a:endParaRPr lang="en-US"/>
        </a:p>
      </dgm:t>
    </dgm:pt>
    <dgm:pt modelId="{6A8FA8E3-064D-4030-B5AF-6D2BC1C19413}" type="sibTrans" cxnId="{23C0360B-63F8-4C43-8449-CB93138C42A8}">
      <dgm:prSet/>
      <dgm:spPr/>
      <dgm:t>
        <a:bodyPr/>
        <a:lstStyle/>
        <a:p>
          <a:endParaRPr lang="en-US"/>
        </a:p>
      </dgm:t>
    </dgm:pt>
    <dgm:pt modelId="{483C27E8-9146-49B1-8CDB-001EB8537E05}" type="pres">
      <dgm:prSet presAssocID="{AF7C8A22-FBD8-4F0F-9594-C7A1527708A7}" presName="diagram" presStyleCnt="0">
        <dgm:presLayoutVars>
          <dgm:dir/>
          <dgm:resizeHandles val="exact"/>
        </dgm:presLayoutVars>
      </dgm:prSet>
      <dgm:spPr/>
    </dgm:pt>
    <dgm:pt modelId="{F366277A-2867-4031-B45A-8604A3653EBC}" type="pres">
      <dgm:prSet presAssocID="{78B9A729-5AAF-4705-8342-8C35E8529E16}" presName="node" presStyleLbl="node1" presStyleIdx="0" presStyleCnt="9">
        <dgm:presLayoutVars>
          <dgm:bulletEnabled val="1"/>
        </dgm:presLayoutVars>
      </dgm:prSet>
      <dgm:spPr/>
    </dgm:pt>
    <dgm:pt modelId="{CC037CCD-50A0-4FD6-8081-7644A1603DC5}" type="pres">
      <dgm:prSet presAssocID="{8D1650E6-E589-4472-99A6-1FBA3E2CB3B7}" presName="sibTrans" presStyleCnt="0"/>
      <dgm:spPr/>
    </dgm:pt>
    <dgm:pt modelId="{0B716A09-C742-46A0-9069-3F21A76143E9}" type="pres">
      <dgm:prSet presAssocID="{4520812C-BFAC-4E7A-B7C8-33BB8C41D78B}" presName="node" presStyleLbl="node1" presStyleIdx="1" presStyleCnt="9">
        <dgm:presLayoutVars>
          <dgm:bulletEnabled val="1"/>
        </dgm:presLayoutVars>
      </dgm:prSet>
      <dgm:spPr/>
    </dgm:pt>
    <dgm:pt modelId="{8152FF9E-ED94-4E76-A5AE-0843040797C4}" type="pres">
      <dgm:prSet presAssocID="{C431F427-EEAD-464B-8C5C-A59AA619369E}" presName="sibTrans" presStyleCnt="0"/>
      <dgm:spPr/>
    </dgm:pt>
    <dgm:pt modelId="{6B8DC60F-1905-43C4-96B8-B233814C365B}" type="pres">
      <dgm:prSet presAssocID="{BA9E4685-C2A3-4CB7-AF3D-BB498E9523BF}" presName="node" presStyleLbl="node1" presStyleIdx="2" presStyleCnt="9">
        <dgm:presLayoutVars>
          <dgm:bulletEnabled val="1"/>
        </dgm:presLayoutVars>
      </dgm:prSet>
      <dgm:spPr/>
    </dgm:pt>
    <dgm:pt modelId="{7142D97C-3905-4839-894F-C3ABBA90CC15}" type="pres">
      <dgm:prSet presAssocID="{87500D71-647A-4FB3-8BBA-472733B3405F}" presName="sibTrans" presStyleCnt="0"/>
      <dgm:spPr/>
    </dgm:pt>
    <dgm:pt modelId="{29227F9F-DC5A-4A99-8343-66609FEF77B8}" type="pres">
      <dgm:prSet presAssocID="{DC02083C-B53E-4E5E-B0F3-98263703630C}" presName="node" presStyleLbl="node1" presStyleIdx="3" presStyleCnt="9">
        <dgm:presLayoutVars>
          <dgm:bulletEnabled val="1"/>
        </dgm:presLayoutVars>
      </dgm:prSet>
      <dgm:spPr/>
    </dgm:pt>
    <dgm:pt modelId="{8ADF8908-B799-4521-920E-12CF2CA30A05}" type="pres">
      <dgm:prSet presAssocID="{8753208C-D657-4851-9B3A-23EEDBD071FA}" presName="sibTrans" presStyleCnt="0"/>
      <dgm:spPr/>
    </dgm:pt>
    <dgm:pt modelId="{150F89A0-BF2F-4E60-B465-F9DD365836B7}" type="pres">
      <dgm:prSet presAssocID="{138BA104-2C8D-41E9-AE78-FADB99EDB89C}" presName="node" presStyleLbl="node1" presStyleIdx="4" presStyleCnt="9" custLinFactNeighborX="-138">
        <dgm:presLayoutVars>
          <dgm:bulletEnabled val="1"/>
        </dgm:presLayoutVars>
      </dgm:prSet>
      <dgm:spPr/>
    </dgm:pt>
    <dgm:pt modelId="{517EF78E-F924-4E45-A3FE-2D6178AE69A2}" type="pres">
      <dgm:prSet presAssocID="{FDABDE79-7066-44A1-968F-728DC3364A4E}" presName="sibTrans" presStyleCnt="0"/>
      <dgm:spPr/>
    </dgm:pt>
    <dgm:pt modelId="{E453F467-2CC9-4106-AFFD-1A6C3A8BA297}" type="pres">
      <dgm:prSet presAssocID="{0D3A257F-6660-41EE-BDB5-4E25387702B0}" presName="node" presStyleLbl="node1" presStyleIdx="5" presStyleCnt="9">
        <dgm:presLayoutVars>
          <dgm:bulletEnabled val="1"/>
        </dgm:presLayoutVars>
      </dgm:prSet>
      <dgm:spPr/>
    </dgm:pt>
    <dgm:pt modelId="{4344194F-1CD1-42EF-B5F6-E17AE1EA27BF}" type="pres">
      <dgm:prSet presAssocID="{22683B49-EDA4-441D-A7AE-7D7F5453358E}" presName="sibTrans" presStyleCnt="0"/>
      <dgm:spPr/>
    </dgm:pt>
    <dgm:pt modelId="{C063BE82-05D9-4EEC-B287-BE858F87E59C}" type="pres">
      <dgm:prSet presAssocID="{0611F04C-01ED-4863-9D59-7CF9C5C7DA5F}" presName="node" presStyleLbl="node1" presStyleIdx="6" presStyleCnt="9">
        <dgm:presLayoutVars>
          <dgm:bulletEnabled val="1"/>
        </dgm:presLayoutVars>
      </dgm:prSet>
      <dgm:spPr/>
    </dgm:pt>
    <dgm:pt modelId="{D8A2ABB6-7664-4005-A0A0-2E38E5AC7131}" type="pres">
      <dgm:prSet presAssocID="{4B17AA85-2745-430A-B319-8EFF318553DF}" presName="sibTrans" presStyleCnt="0"/>
      <dgm:spPr/>
    </dgm:pt>
    <dgm:pt modelId="{7101B2FA-83F3-4FE1-98AD-6141CF2A12CE}" type="pres">
      <dgm:prSet presAssocID="{F05C4D1F-F575-472C-82C7-289F8C0F6F9D}" presName="node" presStyleLbl="node1" presStyleIdx="7" presStyleCnt="9">
        <dgm:presLayoutVars>
          <dgm:bulletEnabled val="1"/>
        </dgm:presLayoutVars>
      </dgm:prSet>
      <dgm:spPr/>
    </dgm:pt>
    <dgm:pt modelId="{C6E0AC32-B751-46B4-B4F3-91E2BA127FD5}" type="pres">
      <dgm:prSet presAssocID="{0FCB3B99-64A5-4CFD-8AF9-08A1F6B3CD4F}" presName="sibTrans" presStyleCnt="0"/>
      <dgm:spPr/>
    </dgm:pt>
    <dgm:pt modelId="{E4EFB394-358F-4EEC-B487-168008A78394}" type="pres">
      <dgm:prSet presAssocID="{353E5445-AFAD-457B-98BD-04F289956AA6}" presName="node" presStyleLbl="node1" presStyleIdx="8" presStyleCnt="9">
        <dgm:presLayoutVars>
          <dgm:bulletEnabled val="1"/>
        </dgm:presLayoutVars>
      </dgm:prSet>
      <dgm:spPr/>
    </dgm:pt>
  </dgm:ptLst>
  <dgm:cxnLst>
    <dgm:cxn modelId="{1D65640A-1044-4048-A73B-40209E8AAD91}" type="presOf" srcId="{0611F04C-01ED-4863-9D59-7CF9C5C7DA5F}" destId="{C063BE82-05D9-4EEC-B287-BE858F87E59C}" srcOrd="0" destOrd="0" presId="urn:microsoft.com/office/officeart/2005/8/layout/default"/>
    <dgm:cxn modelId="{23C0360B-63F8-4C43-8449-CB93138C42A8}" srcId="{AF7C8A22-FBD8-4F0F-9594-C7A1527708A7}" destId="{353E5445-AFAD-457B-98BD-04F289956AA6}" srcOrd="8" destOrd="0" parTransId="{4D058C43-1FC1-4FD7-A405-0227FF511DD0}" sibTransId="{6A8FA8E3-064D-4030-B5AF-6D2BC1C19413}"/>
    <dgm:cxn modelId="{59CF9817-F458-4C53-B7FD-5CBC7C34A42D}" type="presOf" srcId="{4520812C-BFAC-4E7A-B7C8-33BB8C41D78B}" destId="{0B716A09-C742-46A0-9069-3F21A76143E9}" srcOrd="0" destOrd="0" presId="urn:microsoft.com/office/officeart/2005/8/layout/default"/>
    <dgm:cxn modelId="{A2EE621A-CFDD-4723-9CBA-55B48CF18EC3}" type="presOf" srcId="{BA9E4685-C2A3-4CB7-AF3D-BB498E9523BF}" destId="{6B8DC60F-1905-43C4-96B8-B233814C365B}" srcOrd="0" destOrd="0" presId="urn:microsoft.com/office/officeart/2005/8/layout/default"/>
    <dgm:cxn modelId="{1EF90B1F-BFA6-4027-AC70-4D8F9B3BA915}" srcId="{AF7C8A22-FBD8-4F0F-9594-C7A1527708A7}" destId="{0D3A257F-6660-41EE-BDB5-4E25387702B0}" srcOrd="5" destOrd="0" parTransId="{41464D52-0473-4BC7-9CD4-A3571B8603AC}" sibTransId="{22683B49-EDA4-441D-A7AE-7D7F5453358E}"/>
    <dgm:cxn modelId="{7A835826-CD1C-4FFA-8C5B-247E61B56C58}" srcId="{AF7C8A22-FBD8-4F0F-9594-C7A1527708A7}" destId="{DC02083C-B53E-4E5E-B0F3-98263703630C}" srcOrd="3" destOrd="0" parTransId="{9D2815FD-2B0A-4D50-AC51-34CEABD3CA68}" sibTransId="{8753208C-D657-4851-9B3A-23EEDBD071FA}"/>
    <dgm:cxn modelId="{B50E6461-8604-4DE2-A41E-805ED9B58FC3}" type="presOf" srcId="{0D3A257F-6660-41EE-BDB5-4E25387702B0}" destId="{E453F467-2CC9-4106-AFFD-1A6C3A8BA297}" srcOrd="0" destOrd="0" presId="urn:microsoft.com/office/officeart/2005/8/layout/default"/>
    <dgm:cxn modelId="{31315248-6392-4EB8-A52A-A4CCD728B3B7}" srcId="{AF7C8A22-FBD8-4F0F-9594-C7A1527708A7}" destId="{BA9E4685-C2A3-4CB7-AF3D-BB498E9523BF}" srcOrd="2" destOrd="0" parTransId="{E9771CE8-875D-41C8-9EC4-022D1B4C5450}" sibTransId="{87500D71-647A-4FB3-8BBA-472733B3405F}"/>
    <dgm:cxn modelId="{98035A6B-5C9E-42F1-A53D-3356E4BF9DD1}" srcId="{AF7C8A22-FBD8-4F0F-9594-C7A1527708A7}" destId="{0611F04C-01ED-4863-9D59-7CF9C5C7DA5F}" srcOrd="6" destOrd="0" parTransId="{9A86D433-7996-41FF-88F8-4C72584071C2}" sibTransId="{4B17AA85-2745-430A-B319-8EFF318553DF}"/>
    <dgm:cxn modelId="{B301484E-1F11-4A81-B7AF-6A657BBB47EA}" srcId="{AF7C8A22-FBD8-4F0F-9594-C7A1527708A7}" destId="{F05C4D1F-F575-472C-82C7-289F8C0F6F9D}" srcOrd="7" destOrd="0" parTransId="{8D14711E-A5F3-4B06-9B62-428D73BD741B}" sibTransId="{0FCB3B99-64A5-4CFD-8AF9-08A1F6B3CD4F}"/>
    <dgm:cxn modelId="{5A93D27E-DE3D-45B0-8C7E-39E1DA2A13EC}" srcId="{AF7C8A22-FBD8-4F0F-9594-C7A1527708A7}" destId="{4520812C-BFAC-4E7A-B7C8-33BB8C41D78B}" srcOrd="1" destOrd="0" parTransId="{CBA203A7-C1B7-4CAF-AEAE-C9122F854BFA}" sibTransId="{C431F427-EEAD-464B-8C5C-A59AA619369E}"/>
    <dgm:cxn modelId="{3F8EE685-AEFF-4E8B-AD10-3C5595893A66}" type="presOf" srcId="{AF7C8A22-FBD8-4F0F-9594-C7A1527708A7}" destId="{483C27E8-9146-49B1-8CDB-001EB8537E05}" srcOrd="0" destOrd="0" presId="urn:microsoft.com/office/officeart/2005/8/layout/default"/>
    <dgm:cxn modelId="{B7E85192-95A1-4773-9480-8F98F6E34A85}" type="presOf" srcId="{353E5445-AFAD-457B-98BD-04F289956AA6}" destId="{E4EFB394-358F-4EEC-B487-168008A78394}" srcOrd="0" destOrd="0" presId="urn:microsoft.com/office/officeart/2005/8/layout/default"/>
    <dgm:cxn modelId="{559ACC9C-C4CB-483B-8D24-4D7D31FB8FEA}" type="presOf" srcId="{78B9A729-5AAF-4705-8342-8C35E8529E16}" destId="{F366277A-2867-4031-B45A-8604A3653EBC}" srcOrd="0" destOrd="0" presId="urn:microsoft.com/office/officeart/2005/8/layout/default"/>
    <dgm:cxn modelId="{812483B9-E6BB-4CA2-950E-8E78DFEB1EFD}" srcId="{AF7C8A22-FBD8-4F0F-9594-C7A1527708A7}" destId="{78B9A729-5AAF-4705-8342-8C35E8529E16}" srcOrd="0" destOrd="0" parTransId="{373AAC5E-DC19-452A-B7F8-0058FB340798}" sibTransId="{8D1650E6-E589-4472-99A6-1FBA3E2CB3B7}"/>
    <dgm:cxn modelId="{5955ACBD-A6AC-4C9A-AC28-17F71E5577A9}" srcId="{AF7C8A22-FBD8-4F0F-9594-C7A1527708A7}" destId="{138BA104-2C8D-41E9-AE78-FADB99EDB89C}" srcOrd="4" destOrd="0" parTransId="{1E4756ED-1ABE-48AF-8731-B295179338FD}" sibTransId="{FDABDE79-7066-44A1-968F-728DC3364A4E}"/>
    <dgm:cxn modelId="{37F97CE5-BF6F-4A25-B363-1DC52F91B20F}" type="presOf" srcId="{DC02083C-B53E-4E5E-B0F3-98263703630C}" destId="{29227F9F-DC5A-4A99-8343-66609FEF77B8}" srcOrd="0" destOrd="0" presId="urn:microsoft.com/office/officeart/2005/8/layout/default"/>
    <dgm:cxn modelId="{DE5FB6EC-DCA9-4FB1-85CE-FE006238D871}" type="presOf" srcId="{138BA104-2C8D-41E9-AE78-FADB99EDB89C}" destId="{150F89A0-BF2F-4E60-B465-F9DD365836B7}" srcOrd="0" destOrd="0" presId="urn:microsoft.com/office/officeart/2005/8/layout/default"/>
    <dgm:cxn modelId="{49E267F2-56DF-4353-A5D0-091BFF74678D}" type="presOf" srcId="{F05C4D1F-F575-472C-82C7-289F8C0F6F9D}" destId="{7101B2FA-83F3-4FE1-98AD-6141CF2A12CE}" srcOrd="0" destOrd="0" presId="urn:microsoft.com/office/officeart/2005/8/layout/default"/>
    <dgm:cxn modelId="{322B86C0-3608-4A73-9ED5-C14FF349BE19}" type="presParOf" srcId="{483C27E8-9146-49B1-8CDB-001EB8537E05}" destId="{F366277A-2867-4031-B45A-8604A3653EBC}" srcOrd="0" destOrd="0" presId="urn:microsoft.com/office/officeart/2005/8/layout/default"/>
    <dgm:cxn modelId="{EEB68355-1EEE-4040-8413-B144AF461DBB}" type="presParOf" srcId="{483C27E8-9146-49B1-8CDB-001EB8537E05}" destId="{CC037CCD-50A0-4FD6-8081-7644A1603DC5}" srcOrd="1" destOrd="0" presId="urn:microsoft.com/office/officeart/2005/8/layout/default"/>
    <dgm:cxn modelId="{961C4E74-3489-4163-B9FA-D8C5C803EA22}" type="presParOf" srcId="{483C27E8-9146-49B1-8CDB-001EB8537E05}" destId="{0B716A09-C742-46A0-9069-3F21A76143E9}" srcOrd="2" destOrd="0" presId="urn:microsoft.com/office/officeart/2005/8/layout/default"/>
    <dgm:cxn modelId="{68311AAD-9B86-41E0-A72A-23C241F4B2A7}" type="presParOf" srcId="{483C27E8-9146-49B1-8CDB-001EB8537E05}" destId="{8152FF9E-ED94-4E76-A5AE-0843040797C4}" srcOrd="3" destOrd="0" presId="urn:microsoft.com/office/officeart/2005/8/layout/default"/>
    <dgm:cxn modelId="{AAC4BD87-92EC-4D0F-A1CD-A77E96915E8B}" type="presParOf" srcId="{483C27E8-9146-49B1-8CDB-001EB8537E05}" destId="{6B8DC60F-1905-43C4-96B8-B233814C365B}" srcOrd="4" destOrd="0" presId="urn:microsoft.com/office/officeart/2005/8/layout/default"/>
    <dgm:cxn modelId="{9F37372A-BCCB-43EE-96B1-777B2D00277E}" type="presParOf" srcId="{483C27E8-9146-49B1-8CDB-001EB8537E05}" destId="{7142D97C-3905-4839-894F-C3ABBA90CC15}" srcOrd="5" destOrd="0" presId="urn:microsoft.com/office/officeart/2005/8/layout/default"/>
    <dgm:cxn modelId="{07680CAB-2DBC-4B56-9543-46B4B34F0C31}" type="presParOf" srcId="{483C27E8-9146-49B1-8CDB-001EB8537E05}" destId="{29227F9F-DC5A-4A99-8343-66609FEF77B8}" srcOrd="6" destOrd="0" presId="urn:microsoft.com/office/officeart/2005/8/layout/default"/>
    <dgm:cxn modelId="{3C7F6F15-C829-4A71-B008-DDA162FBE919}" type="presParOf" srcId="{483C27E8-9146-49B1-8CDB-001EB8537E05}" destId="{8ADF8908-B799-4521-920E-12CF2CA30A05}" srcOrd="7" destOrd="0" presId="urn:microsoft.com/office/officeart/2005/8/layout/default"/>
    <dgm:cxn modelId="{ECA8A919-DB07-4207-894E-5FA881808A81}" type="presParOf" srcId="{483C27E8-9146-49B1-8CDB-001EB8537E05}" destId="{150F89A0-BF2F-4E60-B465-F9DD365836B7}" srcOrd="8" destOrd="0" presId="urn:microsoft.com/office/officeart/2005/8/layout/default"/>
    <dgm:cxn modelId="{A864509C-F01E-4A30-88BE-2F8E59674224}" type="presParOf" srcId="{483C27E8-9146-49B1-8CDB-001EB8537E05}" destId="{517EF78E-F924-4E45-A3FE-2D6178AE69A2}" srcOrd="9" destOrd="0" presId="urn:microsoft.com/office/officeart/2005/8/layout/default"/>
    <dgm:cxn modelId="{36AFC2A6-3415-4662-B912-86914FB145B4}" type="presParOf" srcId="{483C27E8-9146-49B1-8CDB-001EB8537E05}" destId="{E453F467-2CC9-4106-AFFD-1A6C3A8BA297}" srcOrd="10" destOrd="0" presId="urn:microsoft.com/office/officeart/2005/8/layout/default"/>
    <dgm:cxn modelId="{3124D643-74F1-474B-AA6E-F6FC9B89DB4D}" type="presParOf" srcId="{483C27E8-9146-49B1-8CDB-001EB8537E05}" destId="{4344194F-1CD1-42EF-B5F6-E17AE1EA27BF}" srcOrd="11" destOrd="0" presId="urn:microsoft.com/office/officeart/2005/8/layout/default"/>
    <dgm:cxn modelId="{1C453260-E59B-4371-A06C-993ECD86ED00}" type="presParOf" srcId="{483C27E8-9146-49B1-8CDB-001EB8537E05}" destId="{C063BE82-05D9-4EEC-B287-BE858F87E59C}" srcOrd="12" destOrd="0" presId="urn:microsoft.com/office/officeart/2005/8/layout/default"/>
    <dgm:cxn modelId="{138B7959-53EA-41AB-A93A-F7629CF7488F}" type="presParOf" srcId="{483C27E8-9146-49B1-8CDB-001EB8537E05}" destId="{D8A2ABB6-7664-4005-A0A0-2E38E5AC7131}" srcOrd="13" destOrd="0" presId="urn:microsoft.com/office/officeart/2005/8/layout/default"/>
    <dgm:cxn modelId="{680FC2EA-B427-469D-9C6F-A2D89DF26C9C}" type="presParOf" srcId="{483C27E8-9146-49B1-8CDB-001EB8537E05}" destId="{7101B2FA-83F3-4FE1-98AD-6141CF2A12CE}" srcOrd="14" destOrd="0" presId="urn:microsoft.com/office/officeart/2005/8/layout/default"/>
    <dgm:cxn modelId="{96A49F6D-36B9-43C1-BD02-E2526A416ECD}" type="presParOf" srcId="{483C27E8-9146-49B1-8CDB-001EB8537E05}" destId="{C6E0AC32-B751-46B4-B4F3-91E2BA127FD5}" srcOrd="15" destOrd="0" presId="urn:microsoft.com/office/officeart/2005/8/layout/default"/>
    <dgm:cxn modelId="{106DF2FA-255C-49EB-831C-5236E5E0A354}" type="presParOf" srcId="{483C27E8-9146-49B1-8CDB-001EB8537E05}" destId="{E4EFB394-358F-4EEC-B487-168008A7839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6277A-2867-4031-B45A-8604A3653EBC}">
      <dsp:nvSpPr>
        <dsp:cNvPr id="0" name=""/>
        <dsp:cNvSpPr/>
      </dsp:nvSpPr>
      <dsp:spPr>
        <a:xfrm>
          <a:off x="200105" y="2895"/>
          <a:ext cx="1780702" cy="106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How Do we get? </a:t>
          </a:r>
          <a:endParaRPr lang="en-US" sz="1700" kern="1200"/>
        </a:p>
      </dsp:txBody>
      <dsp:txXfrm>
        <a:off x="200105" y="2895"/>
        <a:ext cx="1780702" cy="1068421"/>
      </dsp:txXfrm>
    </dsp:sp>
    <dsp:sp modelId="{0B716A09-C742-46A0-9069-3F21A76143E9}">
      <dsp:nvSpPr>
        <dsp:cNvPr id="0" name=""/>
        <dsp:cNvSpPr/>
      </dsp:nvSpPr>
      <dsp:spPr>
        <a:xfrm>
          <a:off x="2158877" y="2895"/>
          <a:ext cx="1780702" cy="106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Where does it come from?</a:t>
          </a:r>
          <a:endParaRPr lang="en-US" sz="1700" kern="1200"/>
        </a:p>
      </dsp:txBody>
      <dsp:txXfrm>
        <a:off x="2158877" y="2895"/>
        <a:ext cx="1780702" cy="1068421"/>
      </dsp:txXfrm>
    </dsp:sp>
    <dsp:sp modelId="{6B8DC60F-1905-43C4-96B8-B233814C365B}">
      <dsp:nvSpPr>
        <dsp:cNvPr id="0" name=""/>
        <dsp:cNvSpPr/>
      </dsp:nvSpPr>
      <dsp:spPr>
        <a:xfrm>
          <a:off x="4117650" y="2895"/>
          <a:ext cx="1780702" cy="106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How do we treat it?</a:t>
          </a:r>
          <a:endParaRPr lang="en-US" sz="1700" kern="1200"/>
        </a:p>
      </dsp:txBody>
      <dsp:txXfrm>
        <a:off x="4117650" y="2895"/>
        <a:ext cx="1780702" cy="1068421"/>
      </dsp:txXfrm>
    </dsp:sp>
    <dsp:sp modelId="{29227F9F-DC5A-4A99-8343-66609FEF77B8}">
      <dsp:nvSpPr>
        <dsp:cNvPr id="0" name=""/>
        <dsp:cNvSpPr/>
      </dsp:nvSpPr>
      <dsp:spPr>
        <a:xfrm>
          <a:off x="200105" y="1249386"/>
          <a:ext cx="1780702" cy="106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Water Savings tips.</a:t>
          </a:r>
          <a:endParaRPr lang="en-US" sz="1700" kern="1200"/>
        </a:p>
      </dsp:txBody>
      <dsp:txXfrm>
        <a:off x="200105" y="1249386"/>
        <a:ext cx="1780702" cy="1068421"/>
      </dsp:txXfrm>
    </dsp:sp>
    <dsp:sp modelId="{150F89A0-BF2F-4E60-B465-F9DD365836B7}">
      <dsp:nvSpPr>
        <dsp:cNvPr id="0" name=""/>
        <dsp:cNvSpPr/>
      </dsp:nvSpPr>
      <dsp:spPr>
        <a:xfrm>
          <a:off x="2156420" y="1249386"/>
          <a:ext cx="1780702" cy="106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School Visits.</a:t>
          </a:r>
          <a:endParaRPr lang="en-US" sz="1700" kern="1200" dirty="0"/>
        </a:p>
      </dsp:txBody>
      <dsp:txXfrm>
        <a:off x="2156420" y="1249386"/>
        <a:ext cx="1780702" cy="1068421"/>
      </dsp:txXfrm>
    </dsp:sp>
    <dsp:sp modelId="{E453F467-2CC9-4106-AFFD-1A6C3A8BA297}">
      <dsp:nvSpPr>
        <dsp:cNvPr id="0" name=""/>
        <dsp:cNvSpPr/>
      </dsp:nvSpPr>
      <dsp:spPr>
        <a:xfrm>
          <a:off x="4117650" y="1249386"/>
          <a:ext cx="1780702" cy="106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Educational resource – new one coming soon!</a:t>
          </a:r>
          <a:endParaRPr lang="en-US" sz="1700" kern="1200"/>
        </a:p>
      </dsp:txBody>
      <dsp:txXfrm>
        <a:off x="4117650" y="1249386"/>
        <a:ext cx="1780702" cy="1068421"/>
      </dsp:txXfrm>
    </dsp:sp>
    <dsp:sp modelId="{C063BE82-05D9-4EEC-B287-BE858F87E59C}">
      <dsp:nvSpPr>
        <dsp:cNvPr id="0" name=""/>
        <dsp:cNvSpPr/>
      </dsp:nvSpPr>
      <dsp:spPr>
        <a:xfrm>
          <a:off x="200105" y="2495878"/>
          <a:ext cx="1780702" cy="106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Early childhood water play.</a:t>
          </a:r>
          <a:endParaRPr lang="en-US" sz="1700" kern="1200"/>
        </a:p>
      </dsp:txBody>
      <dsp:txXfrm>
        <a:off x="200105" y="2495878"/>
        <a:ext cx="1780702" cy="1068421"/>
      </dsp:txXfrm>
    </dsp:sp>
    <dsp:sp modelId="{7101B2FA-83F3-4FE1-98AD-6141CF2A12CE}">
      <dsp:nvSpPr>
        <dsp:cNvPr id="0" name=""/>
        <dsp:cNvSpPr/>
      </dsp:nvSpPr>
      <dsp:spPr>
        <a:xfrm>
          <a:off x="2158877" y="2495878"/>
          <a:ext cx="1780702" cy="106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How to guides.</a:t>
          </a:r>
          <a:endParaRPr lang="en-US" sz="1700" kern="1200"/>
        </a:p>
      </dsp:txBody>
      <dsp:txXfrm>
        <a:off x="2158877" y="2495878"/>
        <a:ext cx="1780702" cy="1068421"/>
      </dsp:txXfrm>
    </dsp:sp>
    <dsp:sp modelId="{E4EFB394-358F-4EEC-B487-168008A78394}">
      <dsp:nvSpPr>
        <dsp:cNvPr id="0" name=""/>
        <dsp:cNvSpPr/>
      </dsp:nvSpPr>
      <dsp:spPr>
        <a:xfrm>
          <a:off x="4117650" y="2495878"/>
          <a:ext cx="1780702" cy="106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Water use quizzes.</a:t>
          </a:r>
          <a:endParaRPr lang="en-US" sz="1700" kern="1200"/>
        </a:p>
      </dsp:txBody>
      <dsp:txXfrm>
        <a:off x="4117650" y="2495878"/>
        <a:ext cx="1780702" cy="1068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C60C1-030C-4B3C-A1B9-829BB96674E2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AD90-851C-42E9-8EDC-CD6C5D72FB5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357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Note to teacher:</a:t>
            </a:r>
          </a:p>
          <a:p>
            <a:endParaRPr lang="en-NZ" dirty="0"/>
          </a:p>
          <a:p>
            <a:r>
              <a:rPr lang="en-NZ" dirty="0"/>
              <a:t>Provide the children with your Smart Water kit along with a phone or camera to video their demonstration and enter the competition:</a:t>
            </a:r>
          </a:p>
          <a:p>
            <a:endParaRPr lang="en-NZ" dirty="0"/>
          </a:p>
          <a:p>
            <a:pPr marL="171450" indent="-171450">
              <a:buFontTx/>
              <a:buChar char="-"/>
            </a:pPr>
            <a:r>
              <a:rPr lang="en-NZ" dirty="0"/>
              <a:t>A 9.6l Smart Water Bucket</a:t>
            </a:r>
          </a:p>
          <a:p>
            <a:pPr marL="171450" indent="-171450">
              <a:buFontTx/>
              <a:buChar char="-"/>
            </a:pPr>
            <a:r>
              <a:rPr lang="en-NZ" dirty="0"/>
              <a:t>A Smart Water Cup</a:t>
            </a:r>
          </a:p>
          <a:p>
            <a:pPr marL="171450" indent="-171450">
              <a:buFontTx/>
              <a:buChar char="-"/>
            </a:pPr>
            <a:r>
              <a:rPr lang="en-NZ" dirty="0"/>
              <a:t>A teaspoon</a:t>
            </a:r>
          </a:p>
          <a:p>
            <a:pPr marL="171450" indent="-171450">
              <a:buFontTx/>
              <a:buChar char="-"/>
            </a:pPr>
            <a:r>
              <a:rPr lang="en-NZ" dirty="0"/>
              <a:t>Salt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0" indent="0">
              <a:buFontTx/>
              <a:buNone/>
            </a:pPr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How much fresh water is there? Let’s find out……</a:t>
            </a:r>
            <a:endParaRPr lang="en-NZ" dirty="0"/>
          </a:p>
          <a:p>
            <a:pPr marL="0" indent="0">
              <a:buFontTx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4524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Teacher Prompt</a:t>
            </a:r>
          </a:p>
          <a:p>
            <a:endParaRPr lang="en-NZ" b="1" dirty="0"/>
          </a:p>
          <a:p>
            <a:r>
              <a:rPr lang="en-NZ" b="0" dirty="0"/>
              <a:t>So if all the water in the world </a:t>
            </a:r>
            <a:r>
              <a:rPr lang="en-NZ" b="0"/>
              <a:t>which covers </a:t>
            </a:r>
            <a:r>
              <a:rPr lang="en-NZ" b="0" dirty="0"/>
              <a:t>70% of the earth’s surface </a:t>
            </a:r>
            <a:r>
              <a:rPr lang="en-NZ" b="0"/>
              <a:t>fits into the bucket….</a:t>
            </a:r>
          </a:p>
          <a:p>
            <a:endParaRPr lang="en-NZ" b="0"/>
          </a:p>
          <a:p>
            <a:r>
              <a:rPr lang="en-NZ" b="0" dirty="0"/>
              <a:t>but only </a:t>
            </a:r>
            <a:r>
              <a:rPr lang="en-NZ" b="0"/>
              <a:t>1 cup </a:t>
            </a:r>
            <a:r>
              <a:rPr lang="en-NZ" b="0" dirty="0"/>
              <a:t>of that is fresh water.</a:t>
            </a:r>
          </a:p>
          <a:p>
            <a:endParaRPr lang="en-NZ" b="0" dirty="0"/>
          </a:p>
          <a:p>
            <a:r>
              <a:rPr lang="en-NZ" b="0" dirty="0"/>
              <a:t>Of that 1 cup only 1 teaspoon is easy to access and drinkable water, this is less than 1%. </a:t>
            </a:r>
          </a:p>
          <a:p>
            <a:endParaRPr lang="en-NZ" b="0" dirty="0"/>
          </a:p>
          <a:p>
            <a:r>
              <a:rPr lang="en-NZ" b="0" dirty="0"/>
              <a:t>How precious is our water?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3123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5755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0419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569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NZ" b="1" dirty="0"/>
              <a:t>Teacher Prompts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NZ" b="1" dirty="0"/>
          </a:p>
          <a:p>
            <a:r>
              <a:rPr lang="en-NZ" dirty="0"/>
              <a:t>Start by finding out what students already know about global water supplies.</a:t>
            </a:r>
          </a:p>
          <a:p>
            <a:endParaRPr lang="en-GB" b="0" i="0" dirty="0">
              <a:solidFill>
                <a:srgbClr val="171717"/>
              </a:solidFill>
              <a:effectLst/>
              <a:latin typeface="Merriweather Web"/>
            </a:endParaRPr>
          </a:p>
          <a:p>
            <a:pPr marL="158750" indent="0">
              <a:buNone/>
            </a:pPr>
            <a:r>
              <a:rPr lang="en-GB" b="1" i="0" dirty="0">
                <a:solidFill>
                  <a:srgbClr val="171717"/>
                </a:solidFill>
                <a:effectLst/>
                <a:latin typeface="Merriweather Web"/>
              </a:rPr>
              <a:t>Answers</a:t>
            </a:r>
          </a:p>
          <a:p>
            <a:pPr marL="158750" indent="0">
              <a:buNone/>
            </a:pPr>
            <a:endParaRPr lang="en-GB" b="1" i="0" dirty="0">
              <a:solidFill>
                <a:srgbClr val="171717"/>
              </a:solidFill>
              <a:effectLst/>
              <a:latin typeface="Merriweather Web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Reflect on how much water students think is in our world!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1,386 million cubic kilometres (km</a:t>
            </a:r>
            <a:r>
              <a:rPr lang="en-GB" b="0" i="0" baseline="30000" dirty="0">
                <a:solidFill>
                  <a:srgbClr val="171717"/>
                </a:solidFill>
                <a:effectLst/>
                <a:latin typeface="Merriweather Web"/>
              </a:rPr>
              <a:t>3</a:t>
            </a:r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). A cubic kilometre of water equals about 1 trillion litres.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        So trillions and trillions of litres – A LOT!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NZ" dirty="0"/>
              <a:t>Explore this with the next slide</a:t>
            </a:r>
          </a:p>
          <a:p>
            <a:endParaRPr lang="en-GB" b="0" i="0" dirty="0">
              <a:solidFill>
                <a:srgbClr val="171717"/>
              </a:solidFill>
              <a:effectLst/>
              <a:latin typeface="Merriweather Web"/>
            </a:endParaRPr>
          </a:p>
          <a:p>
            <a:pPr marL="158750" indent="0">
              <a:buNone/>
            </a:pPr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        </a:t>
            </a:r>
          </a:p>
          <a:p>
            <a:endParaRPr lang="en-GB" b="0" i="0" dirty="0">
              <a:solidFill>
                <a:srgbClr val="171717"/>
              </a:solidFill>
              <a:effectLst/>
              <a:latin typeface="Merriweather Web"/>
            </a:endParaRPr>
          </a:p>
          <a:p>
            <a:pPr marL="158750" indent="0">
              <a:buNone/>
            </a:pPr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What sources of water are there / where do we find water:</a:t>
            </a:r>
          </a:p>
          <a:p>
            <a:pPr marL="158750" indent="0">
              <a:buNone/>
            </a:pPr>
            <a:endParaRPr lang="en-GB" b="0" i="0" dirty="0">
              <a:solidFill>
                <a:srgbClr val="171717"/>
              </a:solidFill>
              <a:effectLst/>
              <a:latin typeface="Merriweather Web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dirty="0"/>
              <a:t>Oceans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dirty="0"/>
              <a:t>Seas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dirty="0"/>
              <a:t>Rivers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dirty="0"/>
              <a:t>Lakes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dirty="0"/>
              <a:t>Ice caps &amp; Glaciers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dirty="0"/>
              <a:t>Groundwater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NZ" dirty="0"/>
              <a:t>Atmosphere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NZ" dirty="0"/>
          </a:p>
          <a:p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How much fresh water is there? Let’s find out……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573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Teacher Prompts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What’s does this map show?</a:t>
            </a:r>
            <a:br>
              <a:rPr lang="en-GB" dirty="0"/>
            </a:b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is all this blue stuff? (first arrow)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is this white stuff?  Is that water? (second arrow)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Do you know the name of this bottom icy bit? Antarctic Ice cap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Water covers 70% of the earth (third click)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559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Prompts:</a:t>
            </a:r>
            <a:endParaRPr lang="en-US" dirty="0"/>
          </a:p>
          <a:p>
            <a:endParaRPr lang="en-GB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Step 1:</a:t>
            </a:r>
            <a:endParaRPr lang="en-US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Fill your bucket with water.</a:t>
            </a:r>
            <a:endParaRPr lang="en-US" dirty="0"/>
          </a:p>
          <a:p>
            <a:r>
              <a:rPr lang="en-GB" dirty="0"/>
              <a:t>NOW IMAGINE all that water is in this bucket (HOLD UP BUCKET).  This bucket represents all of the water in the world. </a:t>
            </a:r>
            <a:endParaRPr lang="en-US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GB" b="1" dirty="0"/>
              <a:t>Step 2:</a:t>
            </a:r>
            <a:endParaRPr lang="en-US" dirty="0"/>
          </a:p>
          <a:p>
            <a:r>
              <a:rPr lang="en-GB" dirty="0"/>
              <a:t>Get a student to TAKE OUT ONE MUG FULL OF WATER.</a:t>
            </a:r>
          </a:p>
          <a:p>
            <a:r>
              <a:rPr lang="en-GB" dirty="0"/>
              <a:t>Stand aside. </a:t>
            </a:r>
          </a:p>
          <a:p>
            <a:endParaRPr lang="en-GB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Step 3:</a:t>
            </a:r>
            <a:endParaRPr lang="en-US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 a student to add the salt to the bucket.</a:t>
            </a:r>
            <a:endParaRPr lang="en-US" dirty="0"/>
          </a:p>
          <a:p>
            <a:br>
              <a:rPr lang="en-US" dirty="0">
                <a:cs typeface="+mn-lt"/>
              </a:rPr>
            </a:br>
            <a:r>
              <a:rPr lang="en-GB" dirty="0"/>
              <a:t>WHAT does this water in our bucket represent now?  </a:t>
            </a:r>
            <a:endParaRPr lang="en-US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>
              <a:defRPr/>
            </a:pPr>
            <a:r>
              <a:rPr lang="en-GB" dirty="0"/>
              <a:t>Answer:  Salt water - Oceans &amp; Seas - 97 % of all earth’s water is seawater.</a:t>
            </a:r>
            <a:endParaRPr lang="en-US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CAN we DRINK IT? Is it ok for me to have a drink?</a:t>
            </a:r>
            <a:endParaRPr lang="en-US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Can this water sustain any life? Can I water my garden with it? No</a:t>
            </a:r>
            <a:endParaRPr lang="en-US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Some countries have desalinisation plants to remove the salt but this is hugely expensive and environmentally damaging.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/>
            </a:pPr>
            <a:endParaRPr lang="en-GB" b="1" dirty="0">
              <a:ea typeface="Calibri"/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30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Teacher Prompts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Now let’s look closer at what is in this cup.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do you think our water in the cup represents?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represents </a:t>
            </a:r>
            <a:r>
              <a:rPr lang="en-GB" b="1" dirty="0"/>
              <a:t>ALL</a:t>
            </a:r>
            <a:r>
              <a:rPr lang="en-GB" dirty="0"/>
              <a:t> the Fresh Water in the world.  Just 3% of Water in the world is Fresh Water.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You have the one cup of fresh water…. Students have surmised what types of water it represents: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r>
              <a:rPr lang="en-GB" dirty="0"/>
              <a:t>Where do we find fresh water?</a:t>
            </a:r>
            <a:endParaRPr lang="en-US" dirty="0"/>
          </a:p>
          <a:p>
            <a:r>
              <a:rPr lang="en-GB" dirty="0"/>
              <a:t>Lakes</a:t>
            </a:r>
            <a:endParaRPr lang="en-US" dirty="0"/>
          </a:p>
          <a:p>
            <a:r>
              <a:rPr lang="en-GB" dirty="0"/>
              <a:t>Rivers</a:t>
            </a:r>
            <a:endParaRPr lang="en-US" dirty="0"/>
          </a:p>
          <a:p>
            <a:r>
              <a:rPr lang="en-GB" dirty="0"/>
              <a:t>Streams</a:t>
            </a:r>
            <a:endParaRPr lang="en-US" dirty="0"/>
          </a:p>
          <a:p>
            <a:r>
              <a:rPr lang="en-GB" dirty="0"/>
              <a:t>Ice caps &amp; Glaciers</a:t>
            </a:r>
            <a:endParaRPr lang="en-US" dirty="0"/>
          </a:p>
          <a:p>
            <a:r>
              <a:rPr lang="en-GB" dirty="0"/>
              <a:t>Groundwater</a:t>
            </a:r>
            <a:endParaRPr lang="en-US" dirty="0"/>
          </a:p>
          <a:p>
            <a:r>
              <a:rPr lang="en-GB" dirty="0"/>
              <a:t>Atmosphere</a:t>
            </a:r>
            <a:endParaRPr lang="en-GB" dirty="0">
              <a:ea typeface="Calibri"/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ighlight>
                  <a:srgbClr val="FFFF00"/>
                </a:highlight>
              </a:rPr>
              <a:t>Most of this cup is in the white bits at the top and bottom of the earth, the Arctic and Antarctica.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ighlight>
                  <a:srgbClr val="FFFF00"/>
                </a:highlight>
              </a:rPr>
              <a:t>In massive bits of ice called ice caps.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ighlight>
                  <a:srgbClr val="FFFF00"/>
                </a:highlight>
              </a:rPr>
              <a:t>Point to picture of glacier – a GLACIER is a frozen river.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highlight>
                <a:srgbClr val="FFFF00"/>
              </a:highlight>
            </a:endParaRP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GB" dirty="0">
                <a:highlight>
                  <a:srgbClr val="FFFF00"/>
                </a:highlight>
              </a:rPr>
              <a:t>So most fresh water </a:t>
            </a:r>
            <a:r>
              <a:rPr lang="en-GB" dirty="0"/>
              <a:t>(69%) is in the Ice caps and glaciers!</a:t>
            </a:r>
            <a:endParaRPr lang="en-GB" dirty="0">
              <a:ea typeface="Calibri"/>
              <a:cs typeface="Calibri"/>
            </a:endParaRP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GB" dirty="0"/>
              <a:t>Point out roughly where 69% would be or mark it on your cup. 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Can we use this water to fill our drink bottles???  NO its TOO far away &amp; it’s frozen.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NOW most of the rest of the cup is water that is deep </a:t>
            </a:r>
            <a:r>
              <a:rPr lang="en-GB" dirty="0" err="1"/>
              <a:t>deep</a:t>
            </a:r>
            <a:r>
              <a:rPr lang="en-GB" dirty="0"/>
              <a:t> down, too far for us to reach. Groundwater.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Groundwater makes up for 30 % of the world’s fresh water.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Point out roughly where 30% would be, or mark it on your cup.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Note that that is nearly our entire cup!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We’ll take a closer look at groundwater in our next lesson.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So what about our Surface water – Lakes, Rivers and streams?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174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b="1" dirty="0"/>
              <a:t>Teacher Prompts:</a:t>
            </a:r>
            <a:endParaRPr lang="en-US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NZ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b="1" dirty="0"/>
              <a:t>Step 4:</a:t>
            </a:r>
            <a:endParaRPr lang="en-NZ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GB" dirty="0"/>
              <a:t>Student to take out one teaspoon of water from the cup.</a:t>
            </a:r>
            <a:endParaRPr lang="en-US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r>
              <a:rPr lang="en-GB" dirty="0"/>
              <a:t>So this tiny spoonful out of the whole bucket represents all of the water that is surface water!</a:t>
            </a:r>
            <a:endParaRPr lang="en-US" dirty="0"/>
          </a:p>
          <a:p>
            <a:pPr>
              <a:defRPr/>
            </a:pPr>
            <a:r>
              <a:rPr lang="en-GB" dirty="0"/>
              <a:t>Lakes, rivers, streams. </a:t>
            </a:r>
            <a:endParaRPr lang="en-US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Of that 3% Fresh Water </a:t>
            </a:r>
            <a:r>
              <a:rPr lang="en-GB" b="1" dirty="0"/>
              <a:t>only 1% </a:t>
            </a:r>
            <a:r>
              <a:rPr lang="en-GB" dirty="0"/>
              <a:t>is in surface water.</a:t>
            </a:r>
            <a:endParaRPr lang="en-US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One teaspoon, this little spoon is all the fresh water that is easy and close for us to treat to make safe and healthy for you to drink and use.</a:t>
            </a:r>
            <a:endParaRPr lang="en-US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r>
              <a:rPr lang="en-GB" dirty="0"/>
              <a:t>Did you think there was </a:t>
            </a:r>
            <a:r>
              <a:rPr lang="en-GB" dirty="0" err="1"/>
              <a:t>waaay</a:t>
            </a:r>
            <a:r>
              <a:rPr lang="en-GB" dirty="0"/>
              <a:t> more fresh water to drink?</a:t>
            </a:r>
            <a:endParaRPr lang="en-US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Do you care about water more now?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9082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Teacher Prompts: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 1% - this tiny teaspoon out of our whole bucket = all the fresh surface water in the world!</a:t>
            </a:r>
          </a:p>
          <a:p>
            <a:pPr algn="l" rtl="0" fontAlgn="base"/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kind of water can you see here?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NZ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NZ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rivers lakes, streams can you name?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Does anyone know where we get our drinking water from for …………..?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See next slide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84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668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N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Teacher Prompts: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NZ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NZ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N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Hamilton’s Water sources: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Waikato River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NZ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N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Waipas</a:t>
            </a:r>
            <a:r>
              <a:rPr lang="en-N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Sources:</a:t>
            </a:r>
            <a:r>
              <a:rPr lang="en-US" sz="1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Waikato River - Lake </a:t>
            </a:r>
            <a:r>
              <a:rPr lang="en-N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Karapiro</a:t>
            </a: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&amp; Cambridge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Managauika</a:t>
            </a: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Stream – on Mt </a:t>
            </a:r>
            <a:r>
              <a:rPr lang="en-N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Pirongia</a:t>
            </a:r>
            <a:r>
              <a:rPr lang="en-NZ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Groundwater Bores – </a:t>
            </a:r>
            <a:r>
              <a:rPr lang="en-N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Kihikihi</a:t>
            </a: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&amp; </a:t>
            </a:r>
            <a:r>
              <a:rPr lang="en-N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Awamutu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NZ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N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Waitomo’s  Water sources:</a:t>
            </a:r>
            <a:r>
              <a:rPr lang="en-US" sz="1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b="1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Mangaokewa</a:t>
            </a: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Stream (through town)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Surface and Underground stream - Pio </a:t>
            </a:r>
            <a:r>
              <a:rPr lang="en-N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Pio</a:t>
            </a: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Spring - </a:t>
            </a:r>
            <a:r>
              <a:rPr lang="en-N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Mokau</a:t>
            </a: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Groundwater Bore - </a:t>
            </a:r>
            <a:r>
              <a:rPr lang="en-NZ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Benneydale</a:t>
            </a:r>
            <a:r>
              <a:rPr lang="en-NZ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NZ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NZ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6AD90-851C-42E9-8EDC-CD6C5D72FB50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789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F4B5-6E31-4876-87C3-FEE869F83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32C83-5995-4C18-973E-B58DD3CAD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ED3BF-095E-4BC8-92AF-9505E5556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2B27D-D3A5-46B8-9383-28CF75ED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B1D88-724B-4142-BEEC-6BCEC8C5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079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D416-8D50-48E6-B670-F98A096D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EF668-47D3-4D90-A21B-13DB8E4A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58C57-C87E-4DE3-86FD-39CB156D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56CF2-9FBF-4C9D-8A89-35A29C9A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895A7-E423-475A-A102-6E16C984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786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3637A-46C5-4339-90C3-A4CF06AC7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880E3-AA39-4C9B-B7DF-12D19A6B5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335F-7FBB-468A-8D9C-AB5498F9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5F8F3-02DB-459F-A155-03FDEF48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30AB7-63F6-40CC-B156-2C5153D0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296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B7B0-8E79-4FC0-BDD4-84D5F3C7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33C4-CA53-46B7-B264-999E2FCC7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CD576-2765-4607-89B5-C12B616F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3E91-A8A6-4F52-8743-5E724D73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1DE5A-F305-4B54-BFAB-A0371C07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398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E501-7755-40F8-8B15-A85AF56D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75C79-A5F4-43EE-AE2C-B5F316FF4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A1127-B783-4C46-B5BE-80DC7B76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0287C-D230-42C1-80F2-EBCA272E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F53D5-1FA3-4EED-A3F0-93DAD4A7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789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9FE0-A326-41FF-A535-F9098EEF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1CB4-FE9E-4A20-BAFF-24A6A5C63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9E2DD-8C15-40AB-B3BC-3C890389D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C7D0E-562E-4828-8603-DF9CD7F6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3DB83-9EDA-4FFE-98B8-CBB9B70D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C14EF-38BA-456F-8320-55E3593D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859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46F6-3BC1-445B-9C59-10C0AC69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AF68F-AF05-4FA4-AB6C-E979341D5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B9E97-81E6-41FE-8175-9C0BE2FCE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16EF1-11B9-4239-BB1B-B6099D571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B22D4-EDE3-4614-A897-E2ADB00A8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CE313-5946-417F-8CE0-48E149B03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D8E75-F2FE-494B-A862-F5F6DF85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8F8047-CD82-4750-AA48-D1F1E58B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513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CCBA-4069-4480-A9F9-4ACD6083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91F72-C9B3-4932-B2A5-B2A6EAE8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4B4C9-3363-405B-8BD1-C2B53C8F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FA203-29A8-493F-AE04-21CA9362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6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51769-B659-4BBF-AA3C-53831719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92827-DA31-4273-B4D5-6F62459B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C590-5D22-40C0-B21D-6A854E6E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497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B274-4C3D-457E-B9EF-260F46FB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E3520-4B88-435B-92A5-A7E403C48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EA0F9-D3D4-410C-AF20-F23DCA56A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7A68E-F696-4A4A-9A6A-D0A824CB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A6904-F3C4-4AFC-A3DA-C59C40099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F18AE-78C6-4B8F-A3B0-F556ABFD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888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697A-CF42-4C06-9ABB-5C688D3B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38C54-9D59-4236-935A-7BC0E4F76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19503-6B7F-4E85-A907-6C399E4A5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52104-788F-4810-8CB6-FD4EF7AD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78DBE-E6F9-4CD2-B885-AB66412E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1BEDE-5661-44B3-A973-4FF47462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282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A45B4-6706-4966-B6CF-053112D4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E346A-43D8-423D-A9BA-5DFEB9807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5EE03-2AF6-4DE9-8F66-7B8997E67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D3A7-1181-44A8-B469-62EB675AB83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A8F7-04A3-4713-8E98-44F59890C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1181A-EA5F-4113-BF5F-D8CE1AA4B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442BA-B3F9-4525-A06C-B3AE6CD781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806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smartwater.org.nz/smart-water-schools?stage=Stag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martwater.org.nz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martwater.org.nz/" TargetMode="External"/><Relationship Id="rId11" Type="http://schemas.microsoft.com/office/2007/relationships/diagramDrawing" Target="../diagrams/drawing1.xml"/><Relationship Id="rId5" Type="http://schemas.openxmlformats.org/officeDocument/2006/relationships/image" Target="../media/image4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5FDDB92-1D59-4AD1-83FC-2C7F065BEEE9}"/>
              </a:ext>
            </a:extLst>
          </p:cNvPr>
          <p:cNvGrpSpPr/>
          <p:nvPr/>
        </p:nvGrpSpPr>
        <p:grpSpPr>
          <a:xfrm>
            <a:off x="4593112" y="1429409"/>
            <a:ext cx="3154305" cy="3817952"/>
            <a:chOff x="783338" y="810025"/>
            <a:chExt cx="2956560" cy="3670259"/>
          </a:xfrm>
        </p:grpSpPr>
        <p:pic>
          <p:nvPicPr>
            <p:cNvPr id="9" name="Google Shape;134;p25">
              <a:extLst>
                <a:ext uri="{FF2B5EF4-FFF2-40B4-BE49-F238E27FC236}">
                  <a16:creationId xmlns:a16="http://schemas.microsoft.com/office/drawing/2014/main" id="{C7CD8555-FAAB-438D-87E2-9386E665FDD4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6567" y="810025"/>
              <a:ext cx="990101" cy="990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55;p28">
              <a:extLst>
                <a:ext uri="{FF2B5EF4-FFF2-40B4-BE49-F238E27FC236}">
                  <a16:creationId xmlns:a16="http://schemas.microsoft.com/office/drawing/2014/main" id="{399D1D6B-95EE-48E6-B357-E9FCD49F0F02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83338" y="1552600"/>
              <a:ext cx="2956560" cy="2927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79B4C179-B744-48D1-B08E-154BB41E7F23}"/>
              </a:ext>
            </a:extLst>
          </p:cNvPr>
          <p:cNvSpPr txBox="1">
            <a:spLocks/>
          </p:cNvSpPr>
          <p:nvPr/>
        </p:nvSpPr>
        <p:spPr>
          <a:xfrm>
            <a:off x="1754606" y="628409"/>
            <a:ext cx="8520600" cy="80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/>
              <a:t>A Drop in the Bucket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4F5845-0BD9-46F3-9000-7666C72A5A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6DB2209-78E9-439C-B128-54F64295B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7364D0-F470-4362-A8FC-5B3682704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D0EBC8-889A-406E-9FEA-3BA141312B56}"/>
              </a:ext>
            </a:extLst>
          </p:cNvPr>
          <p:cNvSpPr txBox="1"/>
          <p:nvPr/>
        </p:nvSpPr>
        <p:spPr>
          <a:xfrm>
            <a:off x="2202547" y="545690"/>
            <a:ext cx="694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b="1" dirty="0">
                <a:latin typeface="+mj-lt"/>
              </a:rPr>
              <a:t>Summary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11DAC2-063B-414F-ABDF-099A10868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75" y="1807828"/>
            <a:ext cx="2965354" cy="29462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C27C14-D196-440D-87A5-F6A8F186D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566" y="2346843"/>
            <a:ext cx="2407207" cy="240720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D9E4418-A979-4236-9B3C-082832191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07" y="2888674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7364D0-F470-4362-A8FC-5B3682704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pic>
        <p:nvPicPr>
          <p:cNvPr id="6" name="Google Shape;247;p37">
            <a:extLst>
              <a:ext uri="{FF2B5EF4-FFF2-40B4-BE49-F238E27FC236}">
                <a16:creationId xmlns:a16="http://schemas.microsoft.com/office/drawing/2014/main" id="{FCAD498F-3EE3-4F6E-853C-04FA64F1F7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9668" y="416858"/>
            <a:ext cx="8408606" cy="4923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6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7364D0-F470-4362-A8FC-5B3682704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72515B-055C-4A7A-99FC-EEC9FB41CE2D}"/>
              </a:ext>
            </a:extLst>
          </p:cNvPr>
          <p:cNvSpPr txBox="1"/>
          <p:nvPr/>
        </p:nvSpPr>
        <p:spPr>
          <a:xfrm>
            <a:off x="1038640" y="848139"/>
            <a:ext cx="9402416" cy="39769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">
              <a:lnSpc>
                <a:spcPct val="114999"/>
              </a:lnSpc>
            </a:pPr>
            <a:r>
              <a:rPr lang="en-NZ" sz="2400" dirty="0">
                <a:ea typeface="+mn-lt"/>
                <a:cs typeface="+mn-lt"/>
              </a:rPr>
              <a:t>Thanks – we hope you enjoyed your Drop in the Bucket water demonstration. </a:t>
            </a:r>
            <a:endParaRPr lang="en-US" sz="2400" dirty="0">
              <a:ea typeface="+mn-lt"/>
              <a:cs typeface="+mn-lt"/>
            </a:endParaRPr>
          </a:p>
          <a:p>
            <a:pPr marL="114300">
              <a:lnSpc>
                <a:spcPct val="114999"/>
              </a:lnSpc>
            </a:pPr>
            <a:endParaRPr lang="en-NZ" sz="2400" dirty="0">
              <a:ea typeface="+mn-lt"/>
              <a:cs typeface="+mn-lt"/>
            </a:endParaRP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ea typeface="+mn-lt"/>
                <a:cs typeface="+mn-lt"/>
              </a:rPr>
              <a:t>To continue your journey and learn more about freshwater resources on earth visit us at </a:t>
            </a:r>
            <a:r>
              <a:rPr lang="en-NZ" sz="2400" u="sng" dirty="0">
                <a:hlinkClick r:id="rId6"/>
              </a:rPr>
              <a:t>Smart Water</a:t>
            </a:r>
            <a:r>
              <a:rPr lang="en-NZ" sz="2400" dirty="0"/>
              <a:t> or check out our new </a:t>
            </a:r>
            <a:r>
              <a:rPr lang="en-NZ" sz="2400" dirty="0">
                <a:hlinkClick r:id="rId7"/>
              </a:rPr>
              <a:t>Smart Water Schools Education Resources.</a:t>
            </a:r>
            <a:endParaRPr lang="en-NZ" sz="2400" u="sng" dirty="0">
              <a:ea typeface="+mn-lt"/>
              <a:cs typeface="+mn-lt"/>
            </a:endParaRP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endParaRPr lang="en-NZ" sz="2400" dirty="0">
              <a:ea typeface="+mn-lt"/>
              <a:cs typeface="+mn-lt"/>
            </a:endParaRPr>
          </a:p>
          <a:p>
            <a:pPr marL="114300">
              <a:lnSpc>
                <a:spcPct val="114999"/>
              </a:lnSpc>
            </a:pPr>
            <a:r>
              <a:rPr lang="en-NZ" sz="2400" dirty="0">
                <a:ea typeface="+mn-lt"/>
                <a:cs typeface="+mn-lt"/>
              </a:rPr>
              <a:t>Here you can find curriculum resources with lots of links and activities to support your learning.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874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3446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F822C8-EEB4-4D6B-81EB-C6357673F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8F436-AE82-43CD-9BED-D0135CA63726}"/>
              </a:ext>
            </a:extLst>
          </p:cNvPr>
          <p:cNvSpPr txBox="1"/>
          <p:nvPr/>
        </p:nvSpPr>
        <p:spPr>
          <a:xfrm>
            <a:off x="3180643" y="224482"/>
            <a:ext cx="6098458" cy="1860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Smart Water website has loads of information on all things Fresh Water.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us out </a:t>
            </a:r>
            <a:r>
              <a:rPr lang="en-NZ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here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extBox 9">
            <a:extLst>
              <a:ext uri="{FF2B5EF4-FFF2-40B4-BE49-F238E27FC236}">
                <a16:creationId xmlns:a16="http://schemas.microsoft.com/office/drawing/2014/main" id="{8B08B2D6-93A9-3DD5-8E52-102B43B1F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032577"/>
              </p:ext>
            </p:extLst>
          </p:nvPr>
        </p:nvGraphicFramePr>
        <p:xfrm>
          <a:off x="3049229" y="1844506"/>
          <a:ext cx="6098458" cy="356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746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239A29-A9A8-4264-B300-3A26711A15B0}"/>
              </a:ext>
            </a:extLst>
          </p:cNvPr>
          <p:cNvSpPr txBox="1"/>
          <p:nvPr/>
        </p:nvSpPr>
        <p:spPr>
          <a:xfrm>
            <a:off x="1926454" y="470517"/>
            <a:ext cx="7678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b="1" dirty="0">
                <a:latin typeface="+mj-lt"/>
              </a:rPr>
              <a:t>Water </a:t>
            </a:r>
            <a:r>
              <a:rPr lang="en-NZ" sz="5400" b="1" dirty="0" err="1">
                <a:latin typeface="+mj-lt"/>
              </a:rPr>
              <a:t>Water</a:t>
            </a:r>
            <a:r>
              <a:rPr lang="en-NZ" sz="5400" b="1" dirty="0">
                <a:latin typeface="+mj-lt"/>
              </a:rPr>
              <a:t> Everywhere</a:t>
            </a:r>
            <a:r>
              <a:rPr lang="en-NZ" sz="5400" b="1">
                <a:latin typeface="+mj-lt"/>
              </a:rPr>
              <a:t> ?</a:t>
            </a:r>
            <a:endParaRPr lang="en-NZ" sz="5400" b="1" dirty="0">
              <a:latin typeface="+mj-lt"/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6963A0-24AE-47C1-B5CB-13B924687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7B14CFC-76FD-42EB-AE04-D7E85485AEDE}"/>
              </a:ext>
            </a:extLst>
          </p:cNvPr>
          <p:cNvSpPr/>
          <p:nvPr/>
        </p:nvSpPr>
        <p:spPr>
          <a:xfrm>
            <a:off x="425603" y="1527605"/>
            <a:ext cx="3040267" cy="2543981"/>
          </a:xfrm>
          <a:prstGeom prst="wedgeRoundRectCallout">
            <a:avLst>
              <a:gd name="adj1" fmla="val -10691"/>
              <a:gd name="adj2" fmla="val 8453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4000" dirty="0"/>
              <a:t>How much water is there in the world?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9F7F11C-AC7A-4D41-AF6B-6AFCB5856487}"/>
              </a:ext>
            </a:extLst>
          </p:cNvPr>
          <p:cNvSpPr/>
          <p:nvPr/>
        </p:nvSpPr>
        <p:spPr>
          <a:xfrm>
            <a:off x="4280670" y="1527605"/>
            <a:ext cx="2867833" cy="2543981"/>
          </a:xfrm>
          <a:prstGeom prst="wedgeRoundRectCallout">
            <a:avLst>
              <a:gd name="adj1" fmla="val -8599"/>
              <a:gd name="adj2" fmla="val 8684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4000" dirty="0"/>
              <a:t>Where do we find this water?</a:t>
            </a:r>
          </a:p>
          <a:p>
            <a:endParaRPr lang="en-NZ" sz="18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5AFA10A-6129-4083-8171-DD29A9446B78}"/>
              </a:ext>
            </a:extLst>
          </p:cNvPr>
          <p:cNvSpPr/>
          <p:nvPr/>
        </p:nvSpPr>
        <p:spPr>
          <a:xfrm>
            <a:off x="8193456" y="1527605"/>
            <a:ext cx="2867833" cy="2543981"/>
          </a:xfrm>
          <a:prstGeom prst="wedgeRoundRectCallout">
            <a:avLst>
              <a:gd name="adj1" fmla="val -9155"/>
              <a:gd name="adj2" fmla="val 8800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4000" dirty="0"/>
              <a:t>How much fresh water is there?</a:t>
            </a: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5074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D43F34C-28F3-4781-A7C9-A1DD21341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6834B-5303-40E8-A6DD-3B64FC793889}"/>
              </a:ext>
            </a:extLst>
          </p:cNvPr>
          <p:cNvSpPr txBox="1"/>
          <p:nvPr/>
        </p:nvSpPr>
        <p:spPr>
          <a:xfrm>
            <a:off x="2969342" y="427703"/>
            <a:ext cx="6253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b="1" dirty="0">
                <a:latin typeface="+mj-lt"/>
              </a:rPr>
              <a:t>Our Earth</a:t>
            </a:r>
          </a:p>
        </p:txBody>
      </p:sp>
      <p:pic>
        <p:nvPicPr>
          <p:cNvPr id="9" name="Google Shape;208;p34">
            <a:extLst>
              <a:ext uri="{FF2B5EF4-FFF2-40B4-BE49-F238E27FC236}">
                <a16:creationId xmlns:a16="http://schemas.microsoft.com/office/drawing/2014/main" id="{D94497E2-2452-4D9C-952A-CA6C5FD0782A}"/>
              </a:ext>
            </a:extLst>
          </p:cNvPr>
          <p:cNvPicPr preferRelativeResize="0"/>
          <p:nvPr/>
        </p:nvPicPr>
        <p:blipFill rotWithShape="1">
          <a:blip r:embed="rId6"/>
          <a:stretch/>
        </p:blipFill>
        <p:spPr>
          <a:xfrm>
            <a:off x="3170903" y="1452137"/>
            <a:ext cx="6051755" cy="4356593"/>
          </a:xfrm>
          <a:prstGeom prst="rect">
            <a:avLst/>
          </a:prstGeom>
          <a:noFill/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0F44C585-330E-49C2-B4C3-2704F865897C}"/>
              </a:ext>
            </a:extLst>
          </p:cNvPr>
          <p:cNvSpPr/>
          <p:nvPr/>
        </p:nvSpPr>
        <p:spPr>
          <a:xfrm rot="18633772">
            <a:off x="2339950" y="1806694"/>
            <a:ext cx="1258784" cy="13591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1A5AA31-E259-4A75-A07A-30D5FA4FFA97}"/>
              </a:ext>
            </a:extLst>
          </p:cNvPr>
          <p:cNvSpPr/>
          <p:nvPr/>
        </p:nvSpPr>
        <p:spPr>
          <a:xfrm rot="5400000">
            <a:off x="7797580" y="4726308"/>
            <a:ext cx="1258784" cy="13591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C75BE58-B231-4C6B-97A7-5F40B70AC951}"/>
              </a:ext>
            </a:extLst>
          </p:cNvPr>
          <p:cNvSpPr/>
          <p:nvPr/>
        </p:nvSpPr>
        <p:spPr>
          <a:xfrm>
            <a:off x="9106528" y="555408"/>
            <a:ext cx="2855467" cy="2407153"/>
          </a:xfrm>
          <a:prstGeom prst="wedgeRoundRectCallout">
            <a:avLst>
              <a:gd name="adj1" fmla="val 11002"/>
              <a:gd name="adj2" fmla="val 8636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4000" dirty="0"/>
              <a:t>Water covers 70% of the earth</a:t>
            </a:r>
          </a:p>
        </p:txBody>
      </p:sp>
    </p:spTree>
    <p:extLst>
      <p:ext uri="{BB962C8B-B14F-4D97-AF65-F5344CB8AC3E}">
        <p14:creationId xmlns:p14="http://schemas.microsoft.com/office/powerpoint/2010/main" val="7055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3C36977-1326-43E2-9DDA-5D7FB1ECD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33" y="2939971"/>
            <a:ext cx="1946576" cy="1865376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720AF0-C78F-4FD3-B25D-1B29A764C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B4B3C-EED6-4CFE-AFF1-ED54FA774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0680" y="2355128"/>
            <a:ext cx="3279866" cy="3258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D95D6-74CF-4AB7-8701-E3A95C59D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024" y="2477976"/>
            <a:ext cx="2790896" cy="2790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84F7FA-BA1D-4D28-9CAA-0082C55DE4F3}"/>
              </a:ext>
            </a:extLst>
          </p:cNvPr>
          <p:cNvSpPr txBox="1"/>
          <p:nvPr/>
        </p:nvSpPr>
        <p:spPr>
          <a:xfrm>
            <a:off x="1757959" y="221226"/>
            <a:ext cx="840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b="1">
                <a:latin typeface="+mj-lt"/>
              </a:rPr>
              <a:t>The Demonstration Part 1</a:t>
            </a:r>
          </a:p>
        </p:txBody>
      </p:sp>
      <p:sp>
        <p:nvSpPr>
          <p:cNvPr id="33" name="Callout: Line 32">
            <a:extLst>
              <a:ext uri="{FF2B5EF4-FFF2-40B4-BE49-F238E27FC236}">
                <a16:creationId xmlns:a16="http://schemas.microsoft.com/office/drawing/2014/main" id="{F97FE6D2-F610-499A-8DF6-71EDE670BE1A}"/>
              </a:ext>
            </a:extLst>
          </p:cNvPr>
          <p:cNvSpPr/>
          <p:nvPr/>
        </p:nvSpPr>
        <p:spPr>
          <a:xfrm>
            <a:off x="2442899" y="3227993"/>
            <a:ext cx="1270918" cy="1376499"/>
          </a:xfrm>
          <a:prstGeom prst="borderCallout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/>
              <a:t>Fill up the bucket with water</a:t>
            </a:r>
          </a:p>
          <a:p>
            <a:pPr algn="ctr"/>
            <a:endParaRPr lang="en-NZ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87A851CB-624E-4A62-B7BB-C96DF066A024}"/>
              </a:ext>
            </a:extLst>
          </p:cNvPr>
          <p:cNvSpPr/>
          <p:nvPr/>
        </p:nvSpPr>
        <p:spPr>
          <a:xfrm>
            <a:off x="366129" y="1336360"/>
            <a:ext cx="2556220" cy="923331"/>
          </a:xfrm>
          <a:prstGeom prst="wedgeRoundRectCallout">
            <a:avLst>
              <a:gd name="adj1" fmla="val -10691"/>
              <a:gd name="adj2" fmla="val 8453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/>
              <a:t>What does this represent?</a:t>
            </a:r>
          </a:p>
        </p:txBody>
      </p:sp>
      <p:sp>
        <p:nvSpPr>
          <p:cNvPr id="36" name="Callout: Line 35">
            <a:extLst>
              <a:ext uri="{FF2B5EF4-FFF2-40B4-BE49-F238E27FC236}">
                <a16:creationId xmlns:a16="http://schemas.microsoft.com/office/drawing/2014/main" id="{DC0207B6-790F-48AF-A2EB-B3D603750855}"/>
              </a:ext>
            </a:extLst>
          </p:cNvPr>
          <p:cNvSpPr/>
          <p:nvPr/>
        </p:nvSpPr>
        <p:spPr>
          <a:xfrm>
            <a:off x="6592853" y="3218785"/>
            <a:ext cx="1270918" cy="1376499"/>
          </a:xfrm>
          <a:prstGeom prst="borderCallout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/>
              <a:t>Take out 1 cup of water</a:t>
            </a:r>
          </a:p>
          <a:p>
            <a:pPr algn="ctr"/>
            <a:endParaRPr lang="en-NZ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17BCA15-4381-491B-9A9F-12245D814D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20" y="2941453"/>
            <a:ext cx="1735193" cy="1762454"/>
          </a:xfrm>
          <a:prstGeom prst="rect">
            <a:avLst/>
          </a:prstGeom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72DB2AC5-60DD-49A6-9170-B74255C25D22}"/>
              </a:ext>
            </a:extLst>
          </p:cNvPr>
          <p:cNvSpPr/>
          <p:nvPr/>
        </p:nvSpPr>
        <p:spPr>
          <a:xfrm>
            <a:off x="4428383" y="1333715"/>
            <a:ext cx="2556220" cy="923331"/>
          </a:xfrm>
          <a:prstGeom prst="wedgeRoundRectCallout">
            <a:avLst>
              <a:gd name="adj1" fmla="val -10691"/>
              <a:gd name="adj2" fmla="val 8453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/>
              <a:t>What does this represent?</a:t>
            </a:r>
          </a:p>
        </p:txBody>
      </p:sp>
      <p:sp>
        <p:nvSpPr>
          <p:cNvPr id="38" name="Callout: Line 37">
            <a:extLst>
              <a:ext uri="{FF2B5EF4-FFF2-40B4-BE49-F238E27FC236}">
                <a16:creationId xmlns:a16="http://schemas.microsoft.com/office/drawing/2014/main" id="{EFC51C84-D0C7-4A1A-9960-49FB1E4FFFC2}"/>
              </a:ext>
            </a:extLst>
          </p:cNvPr>
          <p:cNvSpPr/>
          <p:nvPr/>
        </p:nvSpPr>
        <p:spPr>
          <a:xfrm>
            <a:off x="10761506" y="3179860"/>
            <a:ext cx="1270918" cy="1376499"/>
          </a:xfrm>
          <a:prstGeom prst="borderCallout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NZ" dirty="0"/>
              <a:t>Add salt to the bucket</a:t>
            </a:r>
          </a:p>
          <a:p>
            <a:pPr algn="ctr"/>
            <a:endParaRPr lang="en-NZ"/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B5B98868-43E0-4AD3-8EC5-2B4A6FA723F4}"/>
              </a:ext>
            </a:extLst>
          </p:cNvPr>
          <p:cNvSpPr/>
          <p:nvPr/>
        </p:nvSpPr>
        <p:spPr>
          <a:xfrm>
            <a:off x="8327285" y="1330366"/>
            <a:ext cx="2556220" cy="923331"/>
          </a:xfrm>
          <a:prstGeom prst="wedgeRoundRectCallout">
            <a:avLst>
              <a:gd name="adj1" fmla="val -10691"/>
              <a:gd name="adj2" fmla="val 8453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/>
              <a:t>What does this represent?</a:t>
            </a:r>
          </a:p>
        </p:txBody>
      </p:sp>
    </p:spTree>
    <p:extLst>
      <p:ext uri="{BB962C8B-B14F-4D97-AF65-F5344CB8AC3E}">
        <p14:creationId xmlns:p14="http://schemas.microsoft.com/office/powerpoint/2010/main" val="254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EB7A81B-7135-4C14-83D9-1E603513B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5E40E-790F-4CA2-AAE8-7231AE4C2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831" y="2374487"/>
            <a:ext cx="2790896" cy="2790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85F448-5505-4B91-9846-1AE33C1C9C06}"/>
              </a:ext>
            </a:extLst>
          </p:cNvPr>
          <p:cNvSpPr txBox="1"/>
          <p:nvPr/>
        </p:nvSpPr>
        <p:spPr>
          <a:xfrm>
            <a:off x="2728452" y="353961"/>
            <a:ext cx="687694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b="1" dirty="0">
                <a:latin typeface="+mj-lt"/>
              </a:rPr>
              <a:t>Fresh Water</a:t>
            </a:r>
          </a:p>
          <a:p>
            <a:pPr algn="ctr"/>
            <a:r>
              <a:rPr lang="en-NZ" sz="4000" dirty="0"/>
              <a:t>Where does it come from?</a:t>
            </a:r>
          </a:p>
        </p:txBody>
      </p:sp>
      <p:pic>
        <p:nvPicPr>
          <p:cNvPr id="10" name="Google Shape;188;p32">
            <a:extLst>
              <a:ext uri="{FF2B5EF4-FFF2-40B4-BE49-F238E27FC236}">
                <a16:creationId xmlns:a16="http://schemas.microsoft.com/office/drawing/2014/main" id="{20364ABD-EDE8-4704-8FD9-A22BAFA1D85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887" y="2774436"/>
            <a:ext cx="2581033" cy="19108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4F3544-3890-41A9-85AC-402DBDC732B3}"/>
              </a:ext>
            </a:extLst>
          </p:cNvPr>
          <p:cNvSpPr txBox="1"/>
          <p:nvPr/>
        </p:nvSpPr>
        <p:spPr>
          <a:xfrm rot="19693486">
            <a:off x="104950" y="3327899"/>
            <a:ext cx="3378905" cy="461665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NZ" sz="2400" b="1" dirty="0"/>
              <a:t>69% ice caps and glaciers</a:t>
            </a:r>
          </a:p>
        </p:txBody>
      </p:sp>
      <p:pic>
        <p:nvPicPr>
          <p:cNvPr id="13" name="Google Shape;186;p32">
            <a:extLst>
              <a:ext uri="{FF2B5EF4-FFF2-40B4-BE49-F238E27FC236}">
                <a16:creationId xmlns:a16="http://schemas.microsoft.com/office/drawing/2014/main" id="{2D8FD82E-FA6E-4988-BC83-723D65655A5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46773" y="2432186"/>
            <a:ext cx="1566174" cy="2253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2527B3-2BAC-4FA9-9B75-8C76DD0EFD25}"/>
              </a:ext>
            </a:extLst>
          </p:cNvPr>
          <p:cNvSpPr txBox="1"/>
          <p:nvPr/>
        </p:nvSpPr>
        <p:spPr>
          <a:xfrm rot="19910195">
            <a:off x="8618640" y="3365987"/>
            <a:ext cx="2622440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NZ" sz="2400" b="1" dirty="0"/>
              <a:t>30% groundwater</a:t>
            </a:r>
          </a:p>
        </p:txBody>
      </p:sp>
    </p:spTree>
    <p:extLst>
      <p:ext uri="{BB962C8B-B14F-4D97-AF65-F5344CB8AC3E}">
        <p14:creationId xmlns:p14="http://schemas.microsoft.com/office/powerpoint/2010/main" val="359662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720AF0-C78F-4FD3-B25D-1B29A764C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D95D6-74CF-4AB7-8701-E3A95C59D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976" y="2759187"/>
            <a:ext cx="2790896" cy="2790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84F7FA-BA1D-4D28-9CAA-0082C55DE4F3}"/>
              </a:ext>
            </a:extLst>
          </p:cNvPr>
          <p:cNvSpPr txBox="1"/>
          <p:nvPr/>
        </p:nvSpPr>
        <p:spPr>
          <a:xfrm>
            <a:off x="1757959" y="221226"/>
            <a:ext cx="840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b="1" dirty="0">
                <a:latin typeface="+mj-lt"/>
              </a:rPr>
              <a:t>The </a:t>
            </a:r>
            <a:r>
              <a:rPr lang="en-NZ" sz="5400" b="1">
                <a:latin typeface="+mj-lt"/>
              </a:rPr>
              <a:t>Demonstration</a:t>
            </a:r>
            <a:r>
              <a:rPr lang="en-NZ" sz="5400" b="1" dirty="0">
                <a:latin typeface="+mj-lt"/>
              </a:rPr>
              <a:t> Part 2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3C36977-1326-43E2-9DDA-5D7FB1ECD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04" y="3684707"/>
            <a:ext cx="1865376" cy="1865376"/>
          </a:xfrm>
          <a:prstGeom prst="rect">
            <a:avLst/>
          </a:prstGeom>
        </p:spPr>
      </p:pic>
      <p:sp>
        <p:nvSpPr>
          <p:cNvPr id="16" name="Callout: Line 15">
            <a:extLst>
              <a:ext uri="{FF2B5EF4-FFF2-40B4-BE49-F238E27FC236}">
                <a16:creationId xmlns:a16="http://schemas.microsoft.com/office/drawing/2014/main" id="{CC5D6851-732F-49D1-ABB5-53C5AEE93B94}"/>
              </a:ext>
            </a:extLst>
          </p:cNvPr>
          <p:cNvSpPr/>
          <p:nvPr/>
        </p:nvSpPr>
        <p:spPr>
          <a:xfrm>
            <a:off x="8463558" y="2639786"/>
            <a:ext cx="1270918" cy="1376499"/>
          </a:xfrm>
          <a:prstGeom prst="borderCallout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Take out 1 teaspoon of water</a:t>
            </a:r>
          </a:p>
          <a:p>
            <a:pPr algn="ctr"/>
            <a:endParaRPr lang="en-NZ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512BDB2-7BAB-44AF-802D-0AABC09862D9}"/>
              </a:ext>
            </a:extLst>
          </p:cNvPr>
          <p:cNvSpPr/>
          <p:nvPr/>
        </p:nvSpPr>
        <p:spPr>
          <a:xfrm>
            <a:off x="924437" y="1712367"/>
            <a:ext cx="2556220" cy="923331"/>
          </a:xfrm>
          <a:prstGeom prst="wedgeRoundRectCallout">
            <a:avLst>
              <a:gd name="adj1" fmla="val -10691"/>
              <a:gd name="adj2" fmla="val 8453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dirty="0"/>
              <a:t>What does this represent?</a:t>
            </a:r>
          </a:p>
        </p:txBody>
      </p:sp>
    </p:spTree>
    <p:extLst>
      <p:ext uri="{BB962C8B-B14F-4D97-AF65-F5344CB8AC3E}">
        <p14:creationId xmlns:p14="http://schemas.microsoft.com/office/powerpoint/2010/main" val="28149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1596118-A996-4104-9C60-819F6EEC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6560">
            <a:off x="918112" y="748775"/>
            <a:ext cx="1865376" cy="1865376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534058-A574-4875-ABAF-59DCF60A40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53B58-044A-495E-87A9-D367B6E5DF68}"/>
              </a:ext>
            </a:extLst>
          </p:cNvPr>
          <p:cNvSpPr txBox="1"/>
          <p:nvPr/>
        </p:nvSpPr>
        <p:spPr>
          <a:xfrm>
            <a:off x="569830" y="211941"/>
            <a:ext cx="1106129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5400" dirty="0"/>
              <a:t>1% of fresh water is easy to get to (surface water)</a:t>
            </a:r>
            <a:endParaRPr lang="en-NZ" sz="5400" dirty="0">
              <a:ea typeface="Calibri"/>
              <a:cs typeface="Calibri"/>
            </a:endParaRPr>
          </a:p>
        </p:txBody>
      </p:sp>
      <p:pic>
        <p:nvPicPr>
          <p:cNvPr id="2" name="Picture 2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9DA45E92-789A-45A8-8781-899CCA547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343" y="3223416"/>
            <a:ext cx="2743200" cy="1503848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F1C02E65-3CE9-44B0-9241-AC8399272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2475" y="3232552"/>
            <a:ext cx="2743200" cy="16293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B244496-0E2A-4F09-9515-E41E01FF7F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815" y="3227432"/>
            <a:ext cx="2743200" cy="17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5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534058-A574-4875-ABAF-59DCF60A4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53B58-044A-495E-87A9-D367B6E5DF68}"/>
              </a:ext>
            </a:extLst>
          </p:cNvPr>
          <p:cNvSpPr txBox="1"/>
          <p:nvPr/>
        </p:nvSpPr>
        <p:spPr>
          <a:xfrm>
            <a:off x="699226" y="1807828"/>
            <a:ext cx="11061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/>
              <a:t>Where does our fresh water come from in the Waikato region?</a:t>
            </a:r>
          </a:p>
        </p:txBody>
      </p:sp>
    </p:spTree>
    <p:extLst>
      <p:ext uri="{BB962C8B-B14F-4D97-AF65-F5344CB8AC3E}">
        <p14:creationId xmlns:p14="http://schemas.microsoft.com/office/powerpoint/2010/main" val="223024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BDB71C-F762-4F2B-8B7C-2525218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0172"/>
            <a:ext cx="2202546" cy="220254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8B654D6-A141-4C6F-941E-83BC41D7B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95" y="5099015"/>
            <a:ext cx="2422360" cy="171294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F822C8-EEB4-4D6B-81EB-C6357673F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6134719"/>
            <a:ext cx="3035090" cy="72328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352035F-03DA-0000-8543-AF8861526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254" y="190031"/>
            <a:ext cx="8718393" cy="54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36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3d61b4d-20e5-4ad8-835c-a16f11927d1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4AE3CAA22534E9FEDBF8EF5FFD998" ma:contentTypeVersion="16" ma:contentTypeDescription="Create a new document." ma:contentTypeScope="" ma:versionID="88767f275219c2d53625244611da13ff">
  <xsd:schema xmlns:xsd="http://www.w3.org/2001/XMLSchema" xmlns:xs="http://www.w3.org/2001/XMLSchema" xmlns:p="http://schemas.microsoft.com/office/2006/metadata/properties" xmlns:ns2="07264da4-8b05-4358-92bc-f125d8a8668c" xmlns:ns3="d4cfbcda-02f9-40c6-9cb2-5597df34ea8b" targetNamespace="http://schemas.microsoft.com/office/2006/metadata/properties" ma:root="true" ma:fieldsID="ef273cf5b425a44bc6bb79d4ca5b4049" ns2:_="" ns3:_="">
    <xsd:import namespace="07264da4-8b05-4358-92bc-f125d8a8668c"/>
    <xsd:import namespace="d4cfbcda-02f9-40c6-9cb2-5597df34ea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64da4-8b05-4358-92bc-f125d8a86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36c679-24d6-4e7f-b212-3ec3689d2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fbcda-02f9-40c6-9cb2-5597df34ea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839175-4281-46ee-a3af-bc5e412868c8}" ma:internalName="TaxCatchAll" ma:showField="CatchAllData" ma:web="d4cfbcda-02f9-40c6-9cb2-5597df34ea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264da4-8b05-4358-92bc-f125d8a8668c">
      <Terms xmlns="http://schemas.microsoft.com/office/infopath/2007/PartnerControls"/>
    </lcf76f155ced4ddcb4097134ff3c332f>
    <TaxCatchAll xmlns="d4cfbcda-02f9-40c6-9cb2-5597df34ea8b" xsi:nil="true"/>
  </documentManagement>
</p:properties>
</file>

<file path=customXml/itemProps1.xml><?xml version="1.0" encoding="utf-8"?>
<ds:datastoreItem xmlns:ds="http://schemas.openxmlformats.org/officeDocument/2006/customXml" ds:itemID="{675420D6-EA44-44E6-A55C-1E6196C26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264da4-8b05-4358-92bc-f125d8a8668c"/>
    <ds:schemaRef ds:uri="d4cfbcda-02f9-40c6-9cb2-5597df34ea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87AFD5-9944-489E-80A8-3D5CFD067E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4C7DA-1095-497B-983E-E50B717DC230}">
  <ds:schemaRefs>
    <ds:schemaRef ds:uri="07264da4-8b05-4358-92bc-f125d8a8668c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d4cfbcda-02f9-40c6-9cb2-5597df34ea8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1194</Words>
  <Application>Microsoft Office PowerPoint</Application>
  <PresentationFormat>Widescreen</PresentationFormat>
  <Paragraphs>211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Merriweather Web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Crowther</dc:creator>
  <cp:lastModifiedBy>Sirri Smith</cp:lastModifiedBy>
  <cp:revision>68</cp:revision>
  <dcterms:created xsi:type="dcterms:W3CDTF">2022-03-10T19:10:54Z</dcterms:created>
  <dcterms:modified xsi:type="dcterms:W3CDTF">2022-10-12T02:06:04Z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0x0101001AD4AE3CAA22534E9FEDBF8EF5FFD998</vt:lpwstr>
  </property>
  <property fmtid="{D5CDD505-2E9C-101B-9397-08002B2CF9AE}" pid="3" name="MediaServiceImageTags">
    <vt:lpwstr/>
  </property>
</Properties>
</file>